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comments/comment11.xml" ContentType="application/vnd.openxmlformats-officedocument.presentationml.comment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4.jpeg" ContentType="image/jpeg"/>
  <Override PartName="/ppt/media/image59.png" ContentType="image/png"/>
  <Override PartName="/ppt/media/image3.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gif" ContentType="image/gif"/>
  <Override PartName="/ppt/media/image47.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jpeg" ContentType="image/jpeg"/>
  <Override PartName="/ppt/media/image44.png" ContentType="image/png"/>
  <Override PartName="/ppt/media/image21.jpeg" ContentType="image/jpeg"/>
  <Override PartName="/ppt/media/image54.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5.png" ContentType="image/png"/>
  <Override PartName="/ppt/media/image46.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0.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_rels/notesSlide15.xml.rels" ContentType="application/vnd.openxmlformats-package.relationships+xml"/>
  <Override PartName="/ppt/notesSlides/_rels/notesSlide19.xml.rels" ContentType="application/vnd.openxmlformats-package.relationships+xml"/>
  <Override PartName="/ppt/notesSlides/_rels/notesSlide48.xml.rels" ContentType="application/vnd.openxmlformats-package.relationships+xml"/>
  <Override PartName="/ppt/commentAuthors.xml" ContentType="application/vnd.openxmlformats-officedocument.presentationml.commentAuthor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x="9144000" cy="5143500"/>
  <p:notesSz cx="6858000" cy="9144000"/>
</p:presentation>
</file>

<file path=ppt/commentAuthors.xml><?xml version="1.0" encoding="utf-8"?>
<p:cmAuthorLst xmlns:p="http://schemas.openxmlformats.org/presentationml/2006/main">
  <p:cmAuthor id="0" name="Deleted user" initials="Du"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commentAuthors" Target="commentAuthors.xml"/>
</Relationships>
</file>

<file path=ppt/comments/comment11.xml><?xml version="1.0" encoding="utf-8"?>
<p:cmLst xmlns:p="http://schemas.openxmlformats.org/presentationml/2006/main">
  <p:cm authorId="0" dt="2020-06-12T19:21:00.681000000" idx="1">
    <p:pos x="6118" y="0"/>
    <p:text>Please re watch ID: 951553 and add the slides for types of relationships.</p:text>
  </p:cm>
</p:cmLst>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3116965E-677B-40D9-B977-347CD594FFF5}"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The answer is Directed Acyclic Graph.</a:t>
            </a:r>
            <a:endParaRPr b="0" lang="en-IN" sz="1100" spc="-1" strike="noStrike">
              <a:latin typeface="Arial"/>
            </a:endParaRPr>
          </a:p>
        </p:txBody>
      </p:sp>
      <p:sp>
        <p:nvSpPr>
          <p:cNvPr id="363" name="PlaceHolder 2"/>
          <p:cNvSpPr>
            <a:spLocks noGrp="1"/>
          </p:cNvSpPr>
          <p:nvPr>
            <p:ph type="sldImg"/>
          </p:nvPr>
        </p:nvSpPr>
        <p:spPr>
          <a:xfrm>
            <a:off x="1143360" y="685800"/>
            <a:ext cx="4572000" cy="3428280"/>
          </a:xfrm>
          <a:prstGeom prst="rect">
            <a:avLst/>
          </a:prstGeom>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The answer is Directed Acyclic Graph.</a:t>
            </a:r>
            <a:endParaRPr b="0" lang="en-IN" sz="1100" spc="-1" strike="noStrike">
              <a:latin typeface="Arial"/>
            </a:endParaRPr>
          </a:p>
        </p:txBody>
      </p:sp>
      <p:sp>
        <p:nvSpPr>
          <p:cNvPr id="365" name="PlaceHolder 2"/>
          <p:cNvSpPr>
            <a:spLocks noGrp="1"/>
          </p:cNvSpPr>
          <p:nvPr>
            <p:ph type="sldImg"/>
          </p:nvPr>
        </p:nvSpPr>
        <p:spPr>
          <a:xfrm>
            <a:off x="1143360" y="685800"/>
            <a:ext cx="4572000" cy="3428280"/>
          </a:xfrm>
          <a:prstGeom prst="rect">
            <a:avLst/>
          </a:prstGeom>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body"/>
          </p:nvPr>
        </p:nvSpPr>
        <p:spPr>
          <a:xfrm>
            <a:off x="685800" y="4343400"/>
            <a:ext cx="5486040" cy="4114440"/>
          </a:xfrm>
          <a:prstGeom prst="rect">
            <a:avLst/>
          </a:prstGeom>
        </p:spPr>
        <p:txBody>
          <a:bodyPr tIns="91440" bIns="91440">
            <a:noAutofit/>
          </a:bodyPr>
          <a:p>
            <a:pPr>
              <a:lnSpc>
                <a:spcPct val="100000"/>
              </a:lnSpc>
              <a:tabLst>
                <a:tab algn="l" pos="0"/>
              </a:tabLst>
            </a:pPr>
            <a:r>
              <a:rPr b="0" lang="en" sz="1100" spc="-1" strike="noStrike">
                <a:latin typeface="Arial"/>
              </a:rPr>
              <a:t>Left is dense, right is scarce.</a:t>
            </a:r>
            <a:endParaRPr b="0" lang="en-IN" sz="1100" spc="-1" strike="noStrike">
              <a:latin typeface="Arial"/>
            </a:endParaRPr>
          </a:p>
        </p:txBody>
      </p:sp>
      <p:sp>
        <p:nvSpPr>
          <p:cNvPr id="367" name="PlaceHolder 2"/>
          <p:cNvSpPr>
            <a:spLocks noGrp="1"/>
          </p:cNvSpPr>
          <p:nvPr>
            <p:ph type="sldImg"/>
          </p:nvPr>
        </p:nvSpPr>
        <p:spPr>
          <a:xfrm>
            <a:off x="1143360" y="685800"/>
            <a:ext cx="4572000" cy="342828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28200" y="2614680"/>
            <a:ext cx="7887600" cy="2943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8"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6"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28200" y="2614680"/>
            <a:ext cx="7887600" cy="2943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28200" y="2614680"/>
            <a:ext cx="7887600" cy="63468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28200" y="2614680"/>
            <a:ext cx="7887600" cy="634680"/>
          </a:xfrm>
          <a:prstGeom prst="rect">
            <a:avLst/>
          </a:prstGeom>
        </p:spPr>
        <p:txBody>
          <a:bodyPr lIns="0" rIns="0" tIns="0" bIns="0">
            <a:noAutofit/>
          </a:bodyPr>
          <a:p>
            <a:pPr algn="ctr"/>
            <a:r>
              <a:rPr b="0" lang="en-IN" sz="4000" spc="-1" strike="noStrike">
                <a:solidFill>
                  <a:srgbClr val="000000"/>
                </a:solidFill>
                <a:latin typeface="Arial"/>
              </a:rPr>
              <a:t>Click to edit the title text format</a:t>
            </a:r>
            <a:endParaRPr b="0" lang="en-IN" sz="4000" spc="-1" strike="noStrike">
              <a:solidFill>
                <a:srgbClr val="000000"/>
              </a:solidFill>
              <a:latin typeface="Arial"/>
            </a:endParaRPr>
          </a:p>
        </p:txBody>
      </p:sp>
      <p:sp>
        <p:nvSpPr>
          <p:cNvPr id="1" name="PlaceHolder 2"/>
          <p:cNvSpPr>
            <a:spLocks noGrp="1"/>
          </p:cNvSpPr>
          <p:nvPr>
            <p:ph type="ftr"/>
          </p:nvPr>
        </p:nvSpPr>
        <p:spPr>
          <a:xfrm>
            <a:off x="3108960" y="4783320"/>
            <a:ext cx="2925720" cy="256680"/>
          </a:xfrm>
          <a:prstGeom prst="rect">
            <a:avLst/>
          </a:prstGeom>
        </p:spPr>
        <p:txBody>
          <a:bodyPr lIns="0" rIns="0" tIns="0" bIns="0">
            <a:noAutofit/>
          </a:bodyPr>
          <a:p>
            <a:endParaRPr b="0" lang="en-IN" sz="2400" spc="-1" strike="noStrike">
              <a:latin typeface="Times New Roman"/>
            </a:endParaRPr>
          </a:p>
        </p:txBody>
      </p:sp>
      <p:sp>
        <p:nvSpPr>
          <p:cNvPr id="2" name="PlaceHolder 3"/>
          <p:cNvSpPr>
            <a:spLocks noGrp="1"/>
          </p:cNvSpPr>
          <p:nvPr>
            <p:ph type="dt"/>
          </p:nvPr>
        </p:nvSpPr>
        <p:spPr>
          <a:xfrm>
            <a:off x="457200" y="4783320"/>
            <a:ext cx="2102760" cy="256680"/>
          </a:xfrm>
          <a:prstGeom prst="rect">
            <a:avLst/>
          </a:prstGeom>
        </p:spPr>
        <p:txBody>
          <a:bodyPr lIns="0" rIns="0" tIns="0" bIns="0">
            <a:noAutofit/>
          </a:bodyPr>
          <a:p>
            <a:endParaRPr b="0" lang="en-IN" sz="2400" spc="-1" strike="noStrike">
              <a:latin typeface="Times New Roman"/>
            </a:endParaRPr>
          </a:p>
        </p:txBody>
      </p:sp>
      <p:sp>
        <p:nvSpPr>
          <p:cNvPr id="3" name="PlaceHolder 4"/>
          <p:cNvSpPr>
            <a:spLocks noGrp="1"/>
          </p:cNvSpPr>
          <p:nvPr>
            <p:ph type="sldNum"/>
          </p:nvPr>
        </p:nvSpPr>
        <p:spPr>
          <a:xfrm>
            <a:off x="6583680" y="4783320"/>
            <a:ext cx="2102760" cy="256680"/>
          </a:xfrm>
          <a:prstGeom prst="rect">
            <a:avLst/>
          </a:prstGeom>
        </p:spPr>
        <p:txBody>
          <a:bodyPr lIns="0" rIns="0" tIns="0" bIns="0">
            <a:noAutofit/>
          </a:bodyPr>
          <a:p>
            <a:pPr algn="r">
              <a:lnSpc>
                <a:spcPct val="100000"/>
              </a:lnSpc>
              <a:tabLst>
                <a:tab algn="l" pos="0"/>
              </a:tabLst>
            </a:pPr>
            <a:fld id="{6810C7C2-D99C-4190-A643-1941039F0EAF}" type="slidenum">
              <a:rPr b="0" lang="en" sz="1000" spc="-1" strike="noStrike">
                <a:solidFill>
                  <a:srgbClr val="888888"/>
                </a:solidFill>
                <a:latin typeface="Arial"/>
                <a:ea typeface="Arial"/>
              </a:rPr>
              <a:t>&lt;number&gt;</a:t>
            </a:fld>
            <a:endParaRPr b="0" lang="en-IN" sz="1000" spc="-1" strike="noStrike">
              <a:latin typeface="Times New Roman"/>
            </a:endParaRPr>
          </a:p>
        </p:txBody>
      </p:sp>
      <p:sp>
        <p:nvSpPr>
          <p:cNvPr id="4"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p:nvPr>
        </p:nvSpPr>
        <p:spPr>
          <a:xfrm>
            <a:off x="3108960" y="4783320"/>
            <a:ext cx="2925720" cy="256680"/>
          </a:xfrm>
          <a:prstGeom prst="rect">
            <a:avLst/>
          </a:prstGeom>
        </p:spPr>
        <p:txBody>
          <a:bodyPr lIns="0" rIns="0" tIns="0" bIns="0">
            <a:noAutofit/>
          </a:bodyPr>
          <a:p>
            <a:endParaRPr b="0" lang="en-IN" sz="2400" spc="-1" strike="noStrike">
              <a:latin typeface="Times New Roman"/>
            </a:endParaRPr>
          </a:p>
        </p:txBody>
      </p:sp>
      <p:sp>
        <p:nvSpPr>
          <p:cNvPr id="42" name="PlaceHolder 2"/>
          <p:cNvSpPr>
            <a:spLocks noGrp="1"/>
          </p:cNvSpPr>
          <p:nvPr>
            <p:ph type="dt"/>
          </p:nvPr>
        </p:nvSpPr>
        <p:spPr>
          <a:xfrm>
            <a:off x="457200" y="4783320"/>
            <a:ext cx="2102760" cy="256680"/>
          </a:xfrm>
          <a:prstGeom prst="rect">
            <a:avLst/>
          </a:prstGeom>
        </p:spPr>
        <p:txBody>
          <a:bodyPr lIns="0" rIns="0" tIns="0" bIns="0">
            <a:noAutofit/>
          </a:bodyPr>
          <a:p>
            <a:endParaRPr b="0" lang="en-IN" sz="2400" spc="-1" strike="noStrike">
              <a:latin typeface="Times New Roman"/>
            </a:endParaRPr>
          </a:p>
        </p:txBody>
      </p:sp>
      <p:sp>
        <p:nvSpPr>
          <p:cNvPr id="43" name="PlaceHolder 3"/>
          <p:cNvSpPr>
            <a:spLocks noGrp="1"/>
          </p:cNvSpPr>
          <p:nvPr>
            <p:ph type="sldNum"/>
          </p:nvPr>
        </p:nvSpPr>
        <p:spPr>
          <a:xfrm>
            <a:off x="6583680" y="4783320"/>
            <a:ext cx="2102760" cy="256680"/>
          </a:xfrm>
          <a:prstGeom prst="rect">
            <a:avLst/>
          </a:prstGeom>
        </p:spPr>
        <p:txBody>
          <a:bodyPr lIns="0" rIns="0" tIns="0" bIns="0">
            <a:noAutofit/>
          </a:bodyPr>
          <a:p>
            <a:pPr algn="r">
              <a:lnSpc>
                <a:spcPct val="100000"/>
              </a:lnSpc>
              <a:tabLst>
                <a:tab algn="l" pos="0"/>
              </a:tabLst>
            </a:pPr>
            <a:fld id="{AB5AA836-71D3-4169-9DB0-03ACF06CB942}" type="slidenum">
              <a:rPr b="0" lang="en" sz="1000" spc="-1" strike="noStrike">
                <a:solidFill>
                  <a:srgbClr val="888888"/>
                </a:solidFill>
                <a:latin typeface="Arial"/>
                <a:ea typeface="Arial"/>
              </a:rPr>
              <a:t>&lt;number&gt;</a:t>
            </a:fld>
            <a:endParaRPr b="0" lang="en-IN" sz="1000" spc="-1" strike="noStrike">
              <a:latin typeface="Times New Roman"/>
            </a:endParaRPr>
          </a:p>
        </p:txBody>
      </p:sp>
      <p:sp>
        <p:nvSpPr>
          <p:cNvPr id="44" name="PlaceHolder 4"/>
          <p:cNvSpPr>
            <a:spLocks noGrp="1"/>
          </p:cNvSpPr>
          <p:nvPr>
            <p:ph type="title"/>
          </p:nvPr>
        </p:nvSpPr>
        <p:spPr>
          <a:xfrm>
            <a:off x="457200" y="205200"/>
            <a:ext cx="8229240" cy="8586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5"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slideLayout" Target="../slideLayouts/slideLayout1.xml"/><Relationship Id="rId5" Type="http://schemas.openxmlformats.org/officeDocument/2006/relationships/comments" Target="../comments/comment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gif"/><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fefef"/>
        </a:solidFill>
      </p:bgPr>
    </p:bg>
    <p:spTree>
      <p:nvGrpSpPr>
        <p:cNvPr id="1" name=""/>
        <p:cNvGrpSpPr/>
        <p:nvPr/>
      </p:nvGrpSpPr>
      <p:grpSpPr>
        <a:xfrm>
          <a:off x="0" y="0"/>
          <a:ext cx="0" cy="0"/>
          <a:chOff x="0" y="0"/>
          <a:chExt cx="0" cy="0"/>
        </a:xfrm>
      </p:grpSpPr>
      <p:sp>
        <p:nvSpPr>
          <p:cNvPr id="88" name="CustomShape 1"/>
          <p:cNvSpPr/>
          <p:nvPr/>
        </p:nvSpPr>
        <p:spPr>
          <a:xfrm>
            <a:off x="663840" y="572040"/>
            <a:ext cx="2057040" cy="548640"/>
          </a:xfrm>
          <a:prstGeom prst="rect">
            <a:avLst/>
          </a:prstGeom>
          <a:blipFill rotWithShape="0">
            <a:blip r:embed="rId1"/>
            <a:stretch/>
          </a:blipFill>
          <a:ln w="0">
            <a:noFill/>
          </a:ln>
        </p:spPr>
        <p:style>
          <a:lnRef idx="0"/>
          <a:fillRef idx="0"/>
          <a:effectRef idx="0"/>
          <a:fontRef idx="minor"/>
        </p:style>
      </p:sp>
      <p:sp>
        <p:nvSpPr>
          <p:cNvPr id="89" name="TextShape 2"/>
          <p:cNvSpPr txBox="1"/>
          <p:nvPr/>
        </p:nvSpPr>
        <p:spPr>
          <a:xfrm>
            <a:off x="628200" y="2614680"/>
            <a:ext cx="6235560" cy="634680"/>
          </a:xfrm>
          <a:prstGeom prst="rect">
            <a:avLst/>
          </a:prstGeom>
          <a:noFill/>
          <a:ln w="0">
            <a:noFill/>
          </a:ln>
        </p:spPr>
        <p:txBody>
          <a:bodyPr lIns="0" rIns="0" tIns="12600" bIns="0">
            <a:noAutofit/>
          </a:bodyPr>
          <a:p>
            <a:pPr marL="12600">
              <a:lnSpc>
                <a:spcPct val="100000"/>
              </a:lnSpc>
              <a:tabLst>
                <a:tab algn="l" pos="0"/>
              </a:tabLst>
            </a:pPr>
            <a:r>
              <a:rPr b="0" lang="en" sz="4000" spc="-1" strike="noStrike">
                <a:solidFill>
                  <a:srgbClr val="000000"/>
                </a:solidFill>
                <a:latin typeface="Trebuchet MS"/>
                <a:ea typeface="Trebuchet MS"/>
              </a:rPr>
              <a:t>Data Structures</a:t>
            </a:r>
            <a:endParaRPr b="0" lang="en-IN" sz="4000" spc="-1" strike="noStrike">
              <a:solidFill>
                <a:srgbClr val="000000"/>
              </a:solidFill>
              <a:latin typeface="Arial"/>
            </a:endParaRPr>
          </a:p>
        </p:txBody>
      </p:sp>
      <p:sp>
        <p:nvSpPr>
          <p:cNvPr id="90" name="CustomShape 3"/>
          <p:cNvSpPr/>
          <p:nvPr/>
        </p:nvSpPr>
        <p:spPr>
          <a:xfrm>
            <a:off x="7582320" y="0"/>
            <a:ext cx="1356120" cy="1577160"/>
          </a:xfrm>
          <a:prstGeom prst="rect">
            <a:avLst/>
          </a:prstGeom>
          <a:blipFill rotWithShape="0">
            <a:blip r:embed="rId2"/>
            <a:stretch/>
          </a:blipFill>
          <a:ln w="0">
            <a:noFill/>
          </a:ln>
        </p:spPr>
        <p:style>
          <a:lnRef idx="0"/>
          <a:fillRef idx="0"/>
          <a:effectRef idx="0"/>
          <a:fontRef idx="minor"/>
        </p:style>
      </p:sp>
      <p:sp>
        <p:nvSpPr>
          <p:cNvPr id="91" name="CustomShape 4"/>
          <p:cNvSpPr/>
          <p:nvPr/>
        </p:nvSpPr>
        <p:spPr>
          <a:xfrm>
            <a:off x="1413720" y="1034640"/>
            <a:ext cx="1356120" cy="238320"/>
          </a:xfrm>
          <a:prstGeom prst="rect">
            <a:avLst/>
          </a:prstGeom>
          <a:noFill/>
          <a:ln w="0">
            <a:noFill/>
          </a:ln>
        </p:spPr>
        <p:style>
          <a:lnRef idx="0"/>
          <a:fillRef idx="0"/>
          <a:effectRef idx="0"/>
          <a:fontRef idx="minor"/>
        </p:style>
        <p:txBody>
          <a:bodyPr lIns="0" rIns="0" tIns="12600" bIns="0">
            <a:noAutofit/>
          </a:bodyPr>
          <a:p>
            <a:pPr marL="12600">
              <a:lnSpc>
                <a:spcPct val="100000"/>
              </a:lnSpc>
              <a:tabLst>
                <a:tab algn="l" pos="0"/>
              </a:tabLst>
            </a:pPr>
            <a:r>
              <a:rPr b="0" i="1" lang="en" sz="1400" spc="-1" strike="noStrike">
                <a:solidFill>
                  <a:srgbClr val="000000"/>
                </a:solidFill>
                <a:latin typeface="Arial"/>
                <a:ea typeface="Arial"/>
              </a:rPr>
              <a:t>#LifeKoKaroLift</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30"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31"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32" name="CustomShape 4"/>
          <p:cNvSpPr/>
          <p:nvPr/>
        </p:nvSpPr>
        <p:spPr>
          <a:xfrm>
            <a:off x="268560" y="838800"/>
            <a:ext cx="84740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Graph data structures do not follow any restriction like that of the tree data structure on how different nodes are connected to each other. </a:t>
            </a:r>
            <a:endParaRPr b="0" lang="en-IN" sz="1800" spc="-1" strike="noStrike">
              <a:latin typeface="Arial"/>
            </a:endParaRPr>
          </a:p>
          <a:p>
            <a:pPr marL="457200" indent="-342720">
              <a:lnSpc>
                <a:spcPct val="100000"/>
              </a:lnSpc>
              <a:buClr>
                <a:srgbClr val="000000"/>
              </a:buClr>
              <a:buFont typeface="Arial"/>
              <a:buChar char="●"/>
            </a:pPr>
            <a:r>
              <a:rPr b="0" lang="en" sz="1800" spc="-1" strike="noStrike">
                <a:solidFill>
                  <a:srgbClr val="000000"/>
                </a:solidFill>
                <a:latin typeface="Arial"/>
                <a:ea typeface="Arial"/>
              </a:rPr>
              <a:t>Tree data structures have usage restrictions in representing real-world scenarios as each child node can have only one parent node.</a:t>
            </a:r>
            <a:endParaRPr b="0" lang="en-IN" sz="1800" spc="-1" strike="noStrike">
              <a:latin typeface="Arial"/>
            </a:endParaRPr>
          </a:p>
        </p:txBody>
      </p:sp>
      <p:pic>
        <p:nvPicPr>
          <p:cNvPr id="133" name="Google Shape;160;p26" descr=""/>
          <p:cNvPicPr/>
          <p:nvPr/>
        </p:nvPicPr>
        <p:blipFill>
          <a:blip r:embed="rId2"/>
          <a:srcRect l="24833" t="23484" r="2966" b="15507"/>
          <a:stretch/>
        </p:blipFill>
        <p:spPr>
          <a:xfrm>
            <a:off x="1641600" y="2130480"/>
            <a:ext cx="5860080" cy="27838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35"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36"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37" name="CustomShape 4"/>
          <p:cNvSpPr/>
          <p:nvPr/>
        </p:nvSpPr>
        <p:spPr>
          <a:xfrm>
            <a:off x="268560" y="914760"/>
            <a:ext cx="629820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Let’s move back to our example of social networks represented by graphs.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Let’s assume that the person ABC is related to XYZ. Does that mean that XYZ is also related back to the person ABC???</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Well, if we take the example facebook, this relation does not have any direction because both of them can be friends or not.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But what about Instagram, does all your following follow you back? Do you follow back all your followers?</a:t>
            </a:r>
            <a:endParaRPr b="0" lang="en-IN" sz="1800" spc="-1" strike="noStrike">
              <a:latin typeface="Arial"/>
            </a:endParaRPr>
          </a:p>
        </p:txBody>
      </p:sp>
      <p:pic>
        <p:nvPicPr>
          <p:cNvPr id="138" name="Google Shape;169;p27" descr="File:Facebook icon.jpg - Wikimedia Commons"/>
          <p:cNvPicPr/>
          <p:nvPr/>
        </p:nvPicPr>
        <p:blipFill>
          <a:blip r:embed="rId2"/>
          <a:stretch/>
        </p:blipFill>
        <p:spPr>
          <a:xfrm>
            <a:off x="7024680" y="1020600"/>
            <a:ext cx="1644480" cy="1644480"/>
          </a:xfrm>
          <a:prstGeom prst="rect">
            <a:avLst/>
          </a:prstGeom>
          <a:ln w="0">
            <a:noFill/>
          </a:ln>
        </p:spPr>
      </p:pic>
      <p:pic>
        <p:nvPicPr>
          <p:cNvPr id="139" name="Google Shape;170;p27" descr="File:Instagram logo 2016.svg - Wikipedia"/>
          <p:cNvPicPr/>
          <p:nvPr/>
        </p:nvPicPr>
        <p:blipFill>
          <a:blip r:embed="rId3"/>
          <a:stretch/>
        </p:blipFill>
        <p:spPr>
          <a:xfrm>
            <a:off x="6948360" y="2925720"/>
            <a:ext cx="1799280" cy="17992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41"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42"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pic>
        <p:nvPicPr>
          <p:cNvPr id="143" name="Google Shape;178;p28" descr=""/>
          <p:cNvPicPr/>
          <p:nvPr/>
        </p:nvPicPr>
        <p:blipFill>
          <a:blip r:embed="rId2"/>
          <a:srcRect l="30206" t="33917" r="43335" b="23002"/>
          <a:stretch/>
        </p:blipFill>
        <p:spPr>
          <a:xfrm>
            <a:off x="6003000" y="2040840"/>
            <a:ext cx="2739600" cy="2507400"/>
          </a:xfrm>
          <a:prstGeom prst="rect">
            <a:avLst/>
          </a:prstGeom>
          <a:ln w="0">
            <a:noFill/>
          </a:ln>
        </p:spPr>
      </p:pic>
      <p:sp>
        <p:nvSpPr>
          <p:cNvPr id="144" name="CustomShape 4"/>
          <p:cNvSpPr/>
          <p:nvPr/>
        </p:nvSpPr>
        <p:spPr>
          <a:xfrm>
            <a:off x="268560" y="991080"/>
            <a:ext cx="84740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A graph that shows a symmetrical relationship between two connected nodes paired by an edge that represents a simple line segment is called an </a:t>
            </a:r>
            <a:r>
              <a:rPr b="1" lang="en" sz="1800" spc="-1" strike="noStrike">
                <a:solidFill>
                  <a:srgbClr val="000000"/>
                </a:solidFill>
                <a:latin typeface="Arial"/>
                <a:ea typeface="Arial"/>
              </a:rPr>
              <a:t>Undirected Graph</a:t>
            </a:r>
            <a:r>
              <a:rPr b="0" lang="en" sz="1800" spc="-1" strike="noStrike">
                <a:solidFill>
                  <a:srgbClr val="000000"/>
                </a:solidFill>
                <a:latin typeface="Arial"/>
                <a:ea typeface="Arial"/>
              </a:rPr>
              <a:t>.</a:t>
            </a:r>
            <a:endParaRPr b="0" lang="en-IN" sz="1800" spc="-1" strike="noStrike">
              <a:latin typeface="Arial"/>
            </a:endParaRPr>
          </a:p>
        </p:txBody>
      </p:sp>
      <p:sp>
        <p:nvSpPr>
          <p:cNvPr id="145" name="CustomShape 5"/>
          <p:cNvSpPr/>
          <p:nvPr/>
        </p:nvSpPr>
        <p:spPr>
          <a:xfrm>
            <a:off x="268560" y="1846440"/>
            <a:ext cx="5962320" cy="29995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facebook social network is an example of Undirected Graph because only one of the two people needs to send the friend request and the relationship is established wherein both the people are equal.</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Another example is the graph shown in the right image.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Google Shape;185;p29" descr=""/>
          <p:cNvPicPr/>
          <p:nvPr/>
        </p:nvPicPr>
        <p:blipFill>
          <a:blip r:embed="rId1"/>
          <a:srcRect l="31598" t="29454" r="45852" b="26014"/>
          <a:stretch/>
        </p:blipFill>
        <p:spPr>
          <a:xfrm>
            <a:off x="6231240" y="2057760"/>
            <a:ext cx="2586600" cy="2871720"/>
          </a:xfrm>
          <a:prstGeom prst="rect">
            <a:avLst/>
          </a:prstGeom>
          <a:ln w="0">
            <a:noFill/>
          </a:ln>
        </p:spPr>
      </p:pic>
      <p:sp>
        <p:nvSpPr>
          <p:cNvPr id="14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48" name="CustomShape 2"/>
          <p:cNvSpPr/>
          <p:nvPr/>
        </p:nvSpPr>
        <p:spPr>
          <a:xfrm>
            <a:off x="7929360" y="210240"/>
            <a:ext cx="813240" cy="216720"/>
          </a:xfrm>
          <a:prstGeom prst="rect">
            <a:avLst/>
          </a:prstGeom>
          <a:blipFill rotWithShape="0">
            <a:blip r:embed="rId2"/>
            <a:stretch/>
          </a:blipFill>
          <a:ln w="0">
            <a:noFill/>
          </a:ln>
        </p:spPr>
        <p:style>
          <a:lnRef idx="0"/>
          <a:fillRef idx="0"/>
          <a:effectRef idx="0"/>
          <a:fontRef idx="minor"/>
        </p:style>
      </p:sp>
      <p:sp>
        <p:nvSpPr>
          <p:cNvPr id="149"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50" name="CustomShape 4"/>
          <p:cNvSpPr/>
          <p:nvPr/>
        </p:nvSpPr>
        <p:spPr>
          <a:xfrm>
            <a:off x="268560" y="991080"/>
            <a:ext cx="84740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Graphs that show an asymmetrical relationship between two connected nodes and are paired by an edge that indicates the direction of the relationship from one node to another is called a </a:t>
            </a:r>
            <a:r>
              <a:rPr b="1" lang="en" sz="1800" spc="-1" strike="noStrike">
                <a:solidFill>
                  <a:srgbClr val="000000"/>
                </a:solidFill>
                <a:latin typeface="Arial"/>
                <a:ea typeface="Arial"/>
              </a:rPr>
              <a:t>directed graph</a:t>
            </a:r>
            <a:r>
              <a:rPr b="0" lang="en" sz="1800" spc="-1" strike="noStrike">
                <a:solidFill>
                  <a:srgbClr val="000000"/>
                </a:solidFill>
                <a:latin typeface="Arial"/>
                <a:ea typeface="Arial"/>
              </a:rPr>
              <a:t>.</a:t>
            </a:r>
            <a:endParaRPr b="0" lang="en-IN" sz="1800" spc="-1" strike="noStrike">
              <a:latin typeface="Arial"/>
            </a:endParaRPr>
          </a:p>
        </p:txBody>
      </p:sp>
      <p:sp>
        <p:nvSpPr>
          <p:cNvPr id="151" name="CustomShape 5"/>
          <p:cNvSpPr/>
          <p:nvPr/>
        </p:nvSpPr>
        <p:spPr>
          <a:xfrm>
            <a:off x="268560" y="1846440"/>
            <a:ext cx="5962320" cy="29995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instagram social network is an example of directed graphs. This is because if someone accepts your follow request, it doesn’t imply that they become your follower too (unlike facebook). The relationship is unidirectional and they have to send a separate follow request for it to be bidirectional.</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given image shows another example.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53" name="CustomShape 2"/>
          <p:cNvSpPr/>
          <p:nvPr/>
        </p:nvSpPr>
        <p:spPr>
          <a:xfrm>
            <a:off x="268560" y="991080"/>
            <a:ext cx="84740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Furthermore, these graphs (directed or undirected) may or may not have cycles in them.</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directed graphs that have cycles in them,  i.e. if you start from any node in the graph and traverse through its connecting edges, you return to the same node where you started, are called </a:t>
            </a:r>
            <a:r>
              <a:rPr b="1" lang="en" sz="1800" spc="-1" strike="noStrike">
                <a:solidFill>
                  <a:srgbClr val="000000"/>
                </a:solidFill>
                <a:latin typeface="Arial"/>
                <a:ea typeface="Arial"/>
              </a:rPr>
              <a:t>Directed Cyclic Graphs</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Similarly, the directed graphs that don’t have any cycle in them are called </a:t>
            </a:r>
            <a:r>
              <a:rPr b="1" lang="en" sz="1800" spc="-1" strike="noStrike">
                <a:solidFill>
                  <a:srgbClr val="000000"/>
                </a:solidFill>
                <a:latin typeface="Arial"/>
                <a:ea typeface="Arial"/>
              </a:rPr>
              <a:t>Directed Acyclic Graphs(DAG)</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example of a Directed Cyclic Graph can be our instagram social network where A follows B, B follows C and C follows A. If no such cycle exists, it would be an example of DAG.</a:t>
            </a:r>
            <a:endParaRPr b="0" lang="en-IN" sz="1800" spc="-1" strike="noStrike">
              <a:latin typeface="Arial"/>
            </a:endParaRPr>
          </a:p>
        </p:txBody>
      </p:sp>
      <p:sp>
        <p:nvSpPr>
          <p:cNvPr id="154"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5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57"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58"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59" name="CustomShape 4"/>
          <p:cNvSpPr/>
          <p:nvPr/>
        </p:nvSpPr>
        <p:spPr>
          <a:xfrm>
            <a:off x="268560" y="838800"/>
            <a:ext cx="85496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This is the same example we saw while learning about Directed Graphs. Is this an example of Directed Cyclic Graph or Directed Acyclic Graph???</a:t>
            </a:r>
            <a:endParaRPr b="0" lang="en-IN" sz="1800" spc="-1" strike="noStrike">
              <a:latin typeface="Arial"/>
            </a:endParaRPr>
          </a:p>
        </p:txBody>
      </p:sp>
      <p:pic>
        <p:nvPicPr>
          <p:cNvPr id="160" name="Google Shape;207;p31" descr=""/>
          <p:cNvPicPr/>
          <p:nvPr/>
        </p:nvPicPr>
        <p:blipFill>
          <a:blip r:embed="rId2"/>
          <a:srcRect l="31598" t="29454" r="45852" b="26014"/>
          <a:stretch/>
        </p:blipFill>
        <p:spPr>
          <a:xfrm>
            <a:off x="3186360" y="1723320"/>
            <a:ext cx="2770560" cy="30758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62"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63"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64" name="CustomShape 4"/>
          <p:cNvSpPr/>
          <p:nvPr/>
        </p:nvSpPr>
        <p:spPr>
          <a:xfrm>
            <a:off x="268560" y="1067400"/>
            <a:ext cx="539388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Now we move on to a special type of Directed Acyclic Graph( DAG) and yes, it’s the same example we have been using.</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 is a special kind of DAG which has the condition that no node can be related to two different nodes, like the </a:t>
            </a:r>
            <a:r>
              <a:rPr b="1" lang="en" sz="1800" spc="-1" strike="noStrike">
                <a:solidFill>
                  <a:srgbClr val="000000"/>
                </a:solidFill>
                <a:latin typeface="Arial"/>
                <a:ea typeface="Arial"/>
              </a:rPr>
              <a:t>node C and D </a:t>
            </a:r>
            <a:r>
              <a:rPr b="0" lang="en" sz="1800" spc="-1" strike="noStrike">
                <a:solidFill>
                  <a:srgbClr val="000000"/>
                </a:solidFill>
                <a:latin typeface="Arial"/>
                <a:ea typeface="Arial"/>
              </a:rPr>
              <a:t>in this example.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Can you try to guess what would we call such a DAG? Let’s see another example to help you visualize it better.</a:t>
            </a:r>
            <a:endParaRPr b="0" lang="en-IN" sz="1800" spc="-1" strike="noStrike">
              <a:latin typeface="Arial"/>
            </a:endParaRPr>
          </a:p>
        </p:txBody>
      </p:sp>
      <p:pic>
        <p:nvPicPr>
          <p:cNvPr id="165" name="Google Shape;216;p32" descr=""/>
          <p:cNvPicPr/>
          <p:nvPr/>
        </p:nvPicPr>
        <p:blipFill>
          <a:blip r:embed="rId2"/>
          <a:srcRect l="31598" t="29454" r="45852" b="26014"/>
          <a:stretch/>
        </p:blipFill>
        <p:spPr>
          <a:xfrm>
            <a:off x="5662800" y="1067400"/>
            <a:ext cx="3155400" cy="35028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67"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68"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69" name="CustomShape 4"/>
          <p:cNvSpPr/>
          <p:nvPr/>
        </p:nvSpPr>
        <p:spPr>
          <a:xfrm>
            <a:off x="178920" y="1103400"/>
            <a:ext cx="307296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The given DAG has a person H who is related to both B and C( There is no such other node).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What if H was related to one and only one person, say B.</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What would you call such a data structure?</a:t>
            </a:r>
            <a:endParaRPr b="0" lang="en-IN" sz="1800" spc="-1" strike="noStrike">
              <a:latin typeface="Arial"/>
            </a:endParaRPr>
          </a:p>
        </p:txBody>
      </p:sp>
      <p:pic>
        <p:nvPicPr>
          <p:cNvPr id="170" name="Google Shape;225;p33" descr=""/>
          <p:cNvPicPr/>
          <p:nvPr/>
        </p:nvPicPr>
        <p:blipFill>
          <a:blip r:embed="rId2"/>
          <a:srcRect l="15409" t="4119" r="14368" b="14675"/>
          <a:stretch/>
        </p:blipFill>
        <p:spPr>
          <a:xfrm>
            <a:off x="3252240" y="1103400"/>
            <a:ext cx="5566680" cy="36187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72"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73"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74" name="CustomShape 4"/>
          <p:cNvSpPr/>
          <p:nvPr/>
        </p:nvSpPr>
        <p:spPr>
          <a:xfrm>
            <a:off x="178920" y="1103400"/>
            <a:ext cx="307296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Well, you are right this kind of data structure is what we have already studied.</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It’s an example of </a:t>
            </a:r>
            <a:r>
              <a:rPr b="1" lang="en" sz="1800" spc="-1" strike="noStrike">
                <a:solidFill>
                  <a:srgbClr val="000000"/>
                </a:solidFill>
                <a:latin typeface="Arial"/>
                <a:ea typeface="Arial"/>
              </a:rPr>
              <a:t>tree</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Therefore, we can safely say that all the trees are examples of graphs.</a:t>
            </a:r>
            <a:endParaRPr b="0" lang="en-IN" sz="1800" spc="-1" strike="noStrike">
              <a:latin typeface="Arial"/>
            </a:endParaRPr>
          </a:p>
        </p:txBody>
      </p:sp>
      <p:pic>
        <p:nvPicPr>
          <p:cNvPr id="175" name="Google Shape;234;p34" descr=""/>
          <p:cNvPicPr/>
          <p:nvPr/>
        </p:nvPicPr>
        <p:blipFill>
          <a:blip r:embed="rId2"/>
          <a:srcRect l="15409" t="4119" r="14368" b="14675"/>
          <a:stretch/>
        </p:blipFill>
        <p:spPr>
          <a:xfrm>
            <a:off x="3252240" y="1103400"/>
            <a:ext cx="5566680" cy="3618720"/>
          </a:xfrm>
          <a:prstGeom prst="rect">
            <a:avLst/>
          </a:prstGeom>
          <a:ln w="0">
            <a:noFill/>
          </a:ln>
        </p:spPr>
      </p:pic>
      <p:pic>
        <p:nvPicPr>
          <p:cNvPr id="176" name="Google Shape;235;p34" descr=""/>
          <p:cNvPicPr/>
          <p:nvPr/>
        </p:nvPicPr>
        <p:blipFill>
          <a:blip r:embed="rId3"/>
          <a:srcRect l="15126" t="29749" r="14529" b="14080"/>
          <a:stretch/>
        </p:blipFill>
        <p:spPr>
          <a:xfrm>
            <a:off x="3181680" y="2252160"/>
            <a:ext cx="5636880" cy="25304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78"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79" name="CustomShape 3"/>
          <p:cNvSpPr/>
          <p:nvPr/>
        </p:nvSpPr>
        <p:spPr>
          <a:xfrm>
            <a:off x="268560" y="686160"/>
            <a:ext cx="85496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Let’s summarise what we learnt about the type of graphs:</a:t>
            </a:r>
            <a:endParaRPr b="0" lang="en-IN" sz="1800" spc="-1" strike="noStrike">
              <a:latin typeface="Arial"/>
            </a:endParaRPr>
          </a:p>
        </p:txBody>
      </p:sp>
      <p:sp>
        <p:nvSpPr>
          <p:cNvPr id="18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pic>
        <p:nvPicPr>
          <p:cNvPr id="181" name="Google Shape;244;p35" descr=""/>
          <p:cNvPicPr/>
          <p:nvPr/>
        </p:nvPicPr>
        <p:blipFill>
          <a:blip r:embed="rId2"/>
          <a:srcRect l="21026" t="5200" r="7207" b="10541"/>
          <a:stretch/>
        </p:blipFill>
        <p:spPr>
          <a:xfrm>
            <a:off x="1597320" y="1138680"/>
            <a:ext cx="5949000" cy="3928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628560" y="546120"/>
            <a:ext cx="3259440" cy="4033800"/>
          </a:xfrm>
          <a:prstGeom prst="rect">
            <a:avLst/>
          </a:prstGeom>
          <a:blipFill rotWithShape="0">
            <a:blip r:embed="rId1"/>
            <a:stretch/>
          </a:blipFill>
          <a:ln w="0">
            <a:noFill/>
          </a:ln>
        </p:spPr>
        <p:style>
          <a:lnRef idx="0"/>
          <a:fillRef idx="0"/>
          <a:effectRef idx="0"/>
          <a:fontRef idx="minor"/>
        </p:style>
      </p:sp>
      <p:sp>
        <p:nvSpPr>
          <p:cNvPr id="93" name="CustomShape 2"/>
          <p:cNvSpPr/>
          <p:nvPr/>
        </p:nvSpPr>
        <p:spPr>
          <a:xfrm>
            <a:off x="1057320" y="1288800"/>
            <a:ext cx="1699920" cy="216720"/>
          </a:xfrm>
          <a:prstGeom prst="rect">
            <a:avLst/>
          </a:prstGeom>
          <a:noFill/>
          <a:ln w="0">
            <a:noFill/>
          </a:ln>
        </p:spPr>
        <p:style>
          <a:lnRef idx="0"/>
          <a:fillRef idx="0"/>
          <a:effectRef idx="0"/>
          <a:fontRef idx="minor"/>
        </p:style>
        <p:txBody>
          <a:bodyPr lIns="0" rIns="0" tIns="0" bIns="0">
            <a:noAutofit/>
          </a:bodyPr>
          <a:p>
            <a:pPr>
              <a:lnSpc>
                <a:spcPct val="112000"/>
              </a:lnSpc>
              <a:tabLst>
                <a:tab algn="l" pos="0"/>
              </a:tabLst>
            </a:pPr>
            <a:r>
              <a:rPr b="0" lang="en" sz="1400" spc="-1" strike="noStrike">
                <a:solidFill>
                  <a:srgbClr val="ffffff"/>
                </a:solidFill>
                <a:latin typeface="Trebuchet MS"/>
                <a:ea typeface="Trebuchet MS"/>
              </a:rPr>
              <a:t>EditEdit MasterMaster  texttext stylesstyles</a:t>
            </a:r>
            <a:endParaRPr b="0" lang="en-IN" sz="1400" spc="-1" strike="noStrike">
              <a:latin typeface="Arial"/>
            </a:endParaRPr>
          </a:p>
        </p:txBody>
      </p:sp>
      <p:sp>
        <p:nvSpPr>
          <p:cNvPr id="94" name="CustomShape 3"/>
          <p:cNvSpPr/>
          <p:nvPr/>
        </p:nvSpPr>
        <p:spPr>
          <a:xfrm>
            <a:off x="0" y="0"/>
            <a:ext cx="9143640" cy="5143320"/>
          </a:xfrm>
          <a:prstGeom prst="rect">
            <a:avLst/>
          </a:prstGeom>
          <a:blipFill rotWithShape="0">
            <a:blip r:embed="rId2"/>
            <a:stretch/>
          </a:blipFill>
          <a:ln w="0">
            <a:noFill/>
          </a:ln>
        </p:spPr>
        <p:style>
          <a:lnRef idx="0"/>
          <a:fillRef idx="0"/>
          <a:effectRef idx="0"/>
          <a:fontRef idx="minor"/>
        </p:style>
      </p:sp>
      <p:sp>
        <p:nvSpPr>
          <p:cNvPr id="95" name="CustomShape 4"/>
          <p:cNvSpPr/>
          <p:nvPr/>
        </p:nvSpPr>
        <p:spPr>
          <a:xfrm>
            <a:off x="635040" y="0"/>
            <a:ext cx="3259440" cy="4041720"/>
          </a:xfrm>
          <a:prstGeom prst="rect">
            <a:avLst/>
          </a:prstGeom>
          <a:blipFill rotWithShape="0">
            <a:blip r:embed="rId3"/>
            <a:stretch/>
          </a:blipFill>
          <a:ln w="0">
            <a:noFill/>
          </a:ln>
        </p:spPr>
        <p:style>
          <a:lnRef idx="0"/>
          <a:fillRef idx="0"/>
          <a:effectRef idx="0"/>
          <a:fontRef idx="minor"/>
        </p:style>
      </p:sp>
      <p:sp>
        <p:nvSpPr>
          <p:cNvPr id="96" name="CustomShape 5"/>
          <p:cNvSpPr/>
          <p:nvPr/>
        </p:nvSpPr>
        <p:spPr>
          <a:xfrm>
            <a:off x="708480" y="427320"/>
            <a:ext cx="3395880" cy="1145880"/>
          </a:xfrm>
          <a:prstGeom prst="rect">
            <a:avLst/>
          </a:prstGeom>
          <a:noFill/>
          <a:ln w="0">
            <a:noFill/>
          </a:ln>
        </p:spPr>
        <p:style>
          <a:lnRef idx="0"/>
          <a:fillRef idx="0"/>
          <a:effectRef idx="0"/>
          <a:fontRef idx="minor"/>
        </p:style>
        <p:txBody>
          <a:bodyPr lIns="0" rIns="0" tIns="113040" bIns="0">
            <a:noAutofit/>
          </a:bodyPr>
          <a:p>
            <a:pPr>
              <a:lnSpc>
                <a:spcPct val="100000"/>
              </a:lnSpc>
              <a:spcBef>
                <a:spcPts val="765"/>
              </a:spcBef>
              <a:tabLst>
                <a:tab algn="l" pos="0"/>
              </a:tabLst>
            </a:pPr>
            <a:r>
              <a:rPr b="1" lang="en" sz="1800" spc="-1" strike="noStrike">
                <a:solidFill>
                  <a:srgbClr val="ffffff"/>
                </a:solidFill>
                <a:latin typeface="Arial"/>
                <a:ea typeface="Arial"/>
              </a:rPr>
              <a:t>Module Name- </a:t>
            </a:r>
            <a:r>
              <a:rPr b="0" lang="en" sz="1800" spc="-1" strike="noStrike">
                <a:solidFill>
                  <a:srgbClr val="ffffff"/>
                </a:solidFill>
                <a:latin typeface="Arial"/>
                <a:ea typeface="Arial"/>
              </a:rPr>
              <a:t>Graphs</a:t>
            </a:r>
            <a:endParaRPr b="0" lang="en-IN" sz="1800" spc="-1" strike="noStrike">
              <a:latin typeface="Arial"/>
            </a:endParaRPr>
          </a:p>
          <a:p>
            <a:pPr>
              <a:lnSpc>
                <a:spcPct val="100000"/>
              </a:lnSpc>
              <a:spcBef>
                <a:spcPts val="765"/>
              </a:spcBef>
              <a:tabLst>
                <a:tab algn="l" pos="0"/>
              </a:tabLst>
            </a:pPr>
            <a:r>
              <a:rPr b="1" lang="en" sz="1800" spc="-1" strike="noStrike">
                <a:solidFill>
                  <a:srgbClr val="ffffff"/>
                </a:solidFill>
                <a:latin typeface="Arial"/>
                <a:ea typeface="Arial"/>
              </a:rPr>
              <a:t>Topic Name: Graphs and It’s Representation</a:t>
            </a:r>
            <a:endParaRPr b="0" lang="en-IN" sz="1800" spc="-1" strike="noStrike">
              <a:latin typeface="Arial"/>
            </a:endParaRPr>
          </a:p>
          <a:p>
            <a:pPr>
              <a:lnSpc>
                <a:spcPct val="100000"/>
              </a:lnSpc>
              <a:spcBef>
                <a:spcPts val="765"/>
              </a:spcBef>
              <a:tabLst>
                <a:tab algn="l" pos="0"/>
              </a:tabLst>
            </a:pPr>
            <a:r>
              <a:rPr b="1" lang="en" sz="1800" spc="-1" strike="noStrike">
                <a:solidFill>
                  <a:srgbClr val="ffffff"/>
                </a:solidFill>
                <a:latin typeface="Arial"/>
                <a:ea typeface="Arial"/>
              </a:rPr>
              <a:t>Instructor : Rahul Kumar</a:t>
            </a:r>
            <a:endParaRPr b="0" lang="en-IN" sz="1800" spc="-1" strike="noStrike">
              <a:latin typeface="Arial"/>
            </a:endParaRPr>
          </a:p>
          <a:p>
            <a:pPr>
              <a:lnSpc>
                <a:spcPct val="100000"/>
              </a:lnSpc>
              <a:spcBef>
                <a:spcPts val="765"/>
              </a:spcBef>
              <a:tabLst>
                <a:tab algn="l" pos="0"/>
              </a:tabLst>
            </a:pPr>
            <a:endParaRPr b="0" lang="en-IN" sz="1800" spc="-1" strike="noStrike">
              <a:latin typeface="Arial"/>
            </a:endParaRPr>
          </a:p>
          <a:p>
            <a:pPr>
              <a:lnSpc>
                <a:spcPct val="100000"/>
              </a:lnSpc>
              <a:spcBef>
                <a:spcPts val="765"/>
              </a:spcBef>
              <a:tabLst>
                <a:tab algn="l" pos="0"/>
              </a:tabLst>
            </a:pPr>
            <a:endParaRPr b="0" lang="en-IN" sz="1800" spc="-1" strike="noStrike">
              <a:latin typeface="Arial"/>
            </a:endParaRPr>
          </a:p>
        </p:txBody>
      </p:sp>
      <p:sp>
        <p:nvSpPr>
          <p:cNvPr id="97" name="CustomShape 6"/>
          <p:cNvSpPr/>
          <p:nvPr/>
        </p:nvSpPr>
        <p:spPr>
          <a:xfrm>
            <a:off x="7929360" y="210240"/>
            <a:ext cx="813240" cy="216720"/>
          </a:xfrm>
          <a:prstGeom prst="rect">
            <a:avLst/>
          </a:prstGeom>
          <a:blipFill rotWithShape="0">
            <a:blip r:embed="rId4"/>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8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84"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85" name="CustomShape 4"/>
          <p:cNvSpPr/>
          <p:nvPr/>
        </p:nvSpPr>
        <p:spPr>
          <a:xfrm>
            <a:off x="389880" y="1179720"/>
            <a:ext cx="835272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There are two types of graphs on an another basis of differentiation:</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Connected Graph</a:t>
            </a:r>
            <a:r>
              <a:rPr b="0" lang="en" sz="1800" spc="-1" strike="noStrike">
                <a:solidFill>
                  <a:srgbClr val="000000"/>
                </a:solidFill>
                <a:latin typeface="Arial"/>
                <a:ea typeface="Arial"/>
              </a:rPr>
              <a:t>: A Graph is connected if a path exists from every vertex to every other vertex.</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Disconnected Graph</a:t>
            </a:r>
            <a:r>
              <a:rPr b="0" lang="en" sz="1800" spc="-1" strike="noStrike">
                <a:solidFill>
                  <a:srgbClr val="000000"/>
                </a:solidFill>
                <a:latin typeface="Arial"/>
                <a:ea typeface="Arial"/>
              </a:rPr>
              <a:t>: A Graph is disconnected if there exist at least two nodes such that there is no path connecting them.</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Let’s see an example to solidify this theory:</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87"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88"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89" name="CustomShape 4"/>
          <p:cNvSpPr/>
          <p:nvPr/>
        </p:nvSpPr>
        <p:spPr>
          <a:xfrm>
            <a:off x="281880" y="951120"/>
            <a:ext cx="633528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Let’s analyze the given two graphs carefully now:</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In the first image( the top one), all the nodes seem to have one or more connection(s) with other nodes and hence all the nodes are connected to each other, either directly or indirectly. It is therefore, a </a:t>
            </a:r>
            <a:r>
              <a:rPr b="1" lang="en" sz="1800" spc="-1" strike="noStrike">
                <a:solidFill>
                  <a:srgbClr val="000000"/>
                </a:solidFill>
                <a:latin typeface="Arial"/>
                <a:ea typeface="Arial"/>
              </a:rPr>
              <a:t>connected graph</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But, in the bottom graph all the connections of node 5 are removed from the the above graph leaving no path from 5 to any of the node. Thus, it is a </a:t>
            </a:r>
            <a:r>
              <a:rPr b="1" lang="en" sz="1800" spc="-1" strike="noStrike">
                <a:solidFill>
                  <a:srgbClr val="000000"/>
                </a:solidFill>
                <a:latin typeface="Arial"/>
                <a:ea typeface="Arial"/>
              </a:rPr>
              <a:t>disconnected graph</a:t>
            </a:r>
            <a:r>
              <a:rPr b="0" lang="en" sz="1800" spc="-1" strike="noStrike">
                <a:solidFill>
                  <a:srgbClr val="000000"/>
                </a:solidFill>
                <a:latin typeface="Arial"/>
                <a:ea typeface="Arial"/>
              </a:rPr>
              <a:t>.</a:t>
            </a:r>
            <a:endParaRPr b="0" lang="en-IN" sz="1800" spc="-1" strike="noStrike">
              <a:latin typeface="Arial"/>
            </a:endParaRPr>
          </a:p>
        </p:txBody>
      </p:sp>
      <p:grpSp>
        <p:nvGrpSpPr>
          <p:cNvPr id="190" name="Group 5"/>
          <p:cNvGrpSpPr/>
          <p:nvPr/>
        </p:nvGrpSpPr>
        <p:grpSpPr>
          <a:xfrm>
            <a:off x="6617880" y="716040"/>
            <a:ext cx="2255760" cy="4183560"/>
            <a:chOff x="6617880" y="716040"/>
            <a:chExt cx="2255760" cy="4183560"/>
          </a:xfrm>
        </p:grpSpPr>
        <p:pic>
          <p:nvPicPr>
            <p:cNvPr id="191" name="Google Shape;262;p37" descr=""/>
            <p:cNvPicPr/>
            <p:nvPr/>
          </p:nvPicPr>
          <p:blipFill>
            <a:blip r:embed="rId2"/>
            <a:srcRect l="24157" t="20197" r="40274" b="14400"/>
            <a:stretch/>
          </p:blipFill>
          <p:spPr>
            <a:xfrm>
              <a:off x="6617880" y="716040"/>
              <a:ext cx="2216160" cy="2205000"/>
            </a:xfrm>
            <a:prstGeom prst="rect">
              <a:avLst/>
            </a:prstGeom>
            <a:ln w="0">
              <a:noFill/>
            </a:ln>
          </p:spPr>
        </p:pic>
        <p:pic>
          <p:nvPicPr>
            <p:cNvPr id="192" name="Google Shape;263;p37" descr=""/>
            <p:cNvPicPr/>
            <p:nvPr/>
          </p:nvPicPr>
          <p:blipFill>
            <a:blip r:embed="rId3"/>
            <a:srcRect l="26800" t="26181" r="50136" b="26368"/>
            <a:stretch/>
          </p:blipFill>
          <p:spPr>
            <a:xfrm>
              <a:off x="7153200" y="2984760"/>
              <a:ext cx="1720440" cy="1914840"/>
            </a:xfrm>
            <a:prstGeom prst="rect">
              <a:avLst/>
            </a:prstGeom>
            <a:ln w="0">
              <a:noFill/>
            </a:ln>
          </p:spPr>
        </p:pic>
      </p:gr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94" name="CustomShape 2"/>
          <p:cNvSpPr/>
          <p:nvPr/>
        </p:nvSpPr>
        <p:spPr>
          <a:xfrm>
            <a:off x="268560" y="991080"/>
            <a:ext cx="84740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Let’s now see the various terms related to this data structure: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Neighbours</a:t>
            </a:r>
            <a:r>
              <a:rPr b="0" lang="en" sz="1800" spc="-1" strike="noStrike">
                <a:solidFill>
                  <a:srgbClr val="000000"/>
                </a:solidFill>
                <a:latin typeface="Arial"/>
                <a:ea typeface="Arial"/>
              </a:rPr>
              <a:t>: If two nodes are adjacent to each other and connected by an edge, then those nodes are called neighbours.</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Degree</a:t>
            </a:r>
            <a:r>
              <a:rPr b="0" lang="en" sz="1800" spc="-1" strike="noStrike">
                <a:solidFill>
                  <a:srgbClr val="000000"/>
                </a:solidFill>
                <a:latin typeface="Arial"/>
                <a:ea typeface="Arial"/>
              </a:rPr>
              <a:t>: The number of edges that are connected to a node is called the degree of that node. In directed graphs, the degree can be classified into:</a:t>
            </a:r>
            <a:endParaRPr b="0" lang="en-IN" sz="1800" spc="-1" strike="noStrike">
              <a:latin typeface="Arial"/>
            </a:endParaRPr>
          </a:p>
          <a:p>
            <a:pPr>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In-degree</a:t>
            </a:r>
            <a:r>
              <a:rPr b="0" lang="en" sz="1800" spc="-1" strike="noStrike">
                <a:solidFill>
                  <a:srgbClr val="000000"/>
                </a:solidFill>
                <a:latin typeface="Arial"/>
                <a:ea typeface="Arial"/>
              </a:rPr>
              <a:t>: The number of incoming edges to a node</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Out-degree</a:t>
            </a:r>
            <a:r>
              <a:rPr b="0" lang="en" sz="1800" spc="-1" strike="noStrike">
                <a:solidFill>
                  <a:srgbClr val="000000"/>
                </a:solidFill>
                <a:latin typeface="Arial"/>
                <a:ea typeface="Arial"/>
              </a:rPr>
              <a:t>: The number of outgoing edges from a node</a:t>
            </a:r>
            <a:endParaRPr b="0" lang="en-IN" sz="1800" spc="-1" strike="noStrike">
              <a:latin typeface="Arial"/>
            </a:endParaRPr>
          </a:p>
          <a:p>
            <a:pPr marL="914400">
              <a:lnSpc>
                <a:spcPct val="100000"/>
              </a:lnSpc>
              <a:tabLst>
                <a:tab algn="l" pos="0"/>
              </a:tabLst>
            </a:pPr>
            <a:endParaRPr b="0" lang="en-IN" sz="1800" spc="-1" strike="noStrike">
              <a:latin typeface="Arial"/>
            </a:endParaRPr>
          </a:p>
        </p:txBody>
      </p:sp>
      <p:sp>
        <p:nvSpPr>
          <p:cNvPr id="195"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96"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98" name="CustomShape 2"/>
          <p:cNvSpPr/>
          <p:nvPr/>
        </p:nvSpPr>
        <p:spPr>
          <a:xfrm>
            <a:off x="268560" y="991080"/>
            <a:ext cx="84740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For a directed graph:</a:t>
            </a:r>
            <a:endParaRPr b="0" lang="en-IN" sz="1800" spc="-1" strike="noStrike">
              <a:latin typeface="Arial"/>
            </a:endParaRPr>
          </a:p>
          <a:p>
            <a:pPr marL="914400">
              <a:lnSpc>
                <a:spcPct val="100000"/>
              </a:lnSpc>
              <a:tabLst>
                <a:tab algn="l" pos="0"/>
              </a:tabLst>
            </a:pPr>
            <a:endParaRPr b="0" lang="en-IN" sz="1800" spc="-1" strike="noStrike">
              <a:latin typeface="Arial"/>
            </a:endParaRPr>
          </a:p>
          <a:p>
            <a:pPr marL="914400">
              <a:lnSpc>
                <a:spcPct val="100000"/>
              </a:lnSpc>
              <a:tabLst>
                <a:tab algn="l" pos="0"/>
              </a:tabLst>
            </a:pPr>
            <a:r>
              <a:rPr b="0" i="1" lang="en" sz="1800" spc="-1" strike="noStrike">
                <a:solidFill>
                  <a:srgbClr val="000000"/>
                </a:solidFill>
                <a:latin typeface="Arial"/>
                <a:ea typeface="Arial"/>
              </a:rPr>
              <a:t>Degree =In - Degree(the edges pointing to the vertex) + Out -</a:t>
            </a:r>
            <a:endParaRPr b="0" lang="en-IN" sz="1800" spc="-1" strike="noStrike">
              <a:latin typeface="Arial"/>
            </a:endParaRPr>
          </a:p>
          <a:p>
            <a:pPr marL="1371600" indent="457200">
              <a:lnSpc>
                <a:spcPct val="100000"/>
              </a:lnSpc>
              <a:tabLst>
                <a:tab algn="l" pos="0"/>
              </a:tabLst>
            </a:pPr>
            <a:r>
              <a:rPr b="0" i="1" lang="en" sz="1800" spc="-1" strike="noStrike">
                <a:solidFill>
                  <a:srgbClr val="000000"/>
                </a:solidFill>
                <a:latin typeface="Arial"/>
                <a:ea typeface="Arial"/>
              </a:rPr>
              <a:t>Degree(the edges pointing away from the vertex)</a:t>
            </a:r>
            <a:endParaRPr b="0" lang="en-IN" sz="1800" spc="-1" strike="noStrike">
              <a:latin typeface="Arial"/>
            </a:endParaRPr>
          </a:p>
          <a:p>
            <a:pPr marL="914400">
              <a:lnSpc>
                <a:spcPct val="100000"/>
              </a:lnSpc>
              <a:tabLst>
                <a:tab algn="l" pos="0"/>
              </a:tabLst>
            </a:pPr>
            <a:endParaRPr b="0" lang="en-IN" sz="1800" spc="-1" strike="noStrike">
              <a:latin typeface="Arial"/>
            </a:endParaRPr>
          </a:p>
          <a:p>
            <a:pPr marL="914400">
              <a:lnSpc>
                <a:spcPct val="100000"/>
              </a:lnSpc>
              <a:tabLst>
                <a:tab algn="l" pos="0"/>
              </a:tabLst>
            </a:pPr>
            <a:endParaRPr b="0" lang="en-IN" sz="1800" spc="-1" strike="noStrike">
              <a:latin typeface="Arial"/>
            </a:endParaRPr>
          </a:p>
        </p:txBody>
      </p:sp>
      <p:sp>
        <p:nvSpPr>
          <p:cNvPr id="199"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0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pic>
        <p:nvPicPr>
          <p:cNvPr id="201" name="Google Shape;280;p39" descr=""/>
          <p:cNvPicPr/>
          <p:nvPr/>
        </p:nvPicPr>
        <p:blipFill>
          <a:blip r:embed="rId2"/>
          <a:srcRect l="21675" t="13932" r="21624" b="11300"/>
          <a:stretch/>
        </p:blipFill>
        <p:spPr>
          <a:xfrm>
            <a:off x="5412240" y="2459160"/>
            <a:ext cx="3249720" cy="2410200"/>
          </a:xfrm>
          <a:prstGeom prst="rect">
            <a:avLst/>
          </a:prstGeom>
          <a:ln w="0">
            <a:noFill/>
          </a:ln>
        </p:spPr>
      </p:pic>
      <p:sp>
        <p:nvSpPr>
          <p:cNvPr id="202" name="CustomShape 5"/>
          <p:cNvSpPr/>
          <p:nvPr/>
        </p:nvSpPr>
        <p:spPr>
          <a:xfrm>
            <a:off x="264240" y="2745720"/>
            <a:ext cx="51476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Well it’s time to test how well you understood the concept of neighbours and degree…</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What will be the neighbours and degree of each of the nodes in the graph??</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04"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05"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pic>
        <p:nvPicPr>
          <p:cNvPr id="206" name="Google Shape;289;p40" descr=""/>
          <p:cNvPicPr/>
          <p:nvPr/>
        </p:nvPicPr>
        <p:blipFill>
          <a:blip r:embed="rId2"/>
          <a:srcRect l="21675" t="13932" r="21624" b="11300"/>
          <a:stretch/>
        </p:blipFill>
        <p:spPr>
          <a:xfrm>
            <a:off x="5335920" y="1925640"/>
            <a:ext cx="3249720" cy="2410200"/>
          </a:xfrm>
          <a:prstGeom prst="rect">
            <a:avLst/>
          </a:prstGeom>
          <a:ln w="0">
            <a:noFill/>
          </a:ln>
        </p:spPr>
      </p:pic>
      <p:graphicFrame>
        <p:nvGraphicFramePr>
          <p:cNvPr id="207" name="Table 4"/>
          <p:cNvGraphicFramePr/>
          <p:nvPr/>
        </p:nvGraphicFramePr>
        <p:xfrm>
          <a:off x="814680" y="1516680"/>
          <a:ext cx="4025520" cy="2457000"/>
        </p:xfrm>
        <a:graphic>
          <a:graphicData uri="http://schemas.openxmlformats.org/drawingml/2006/table">
            <a:tbl>
              <a:tblPr/>
              <a:tblGrid>
                <a:gridCol w="1155600"/>
                <a:gridCol w="1713600"/>
                <a:gridCol w="1156320"/>
              </a:tblGrid>
              <a:tr h="665640">
                <a:tc>
                  <a:txBody>
                    <a:bodyPr lIns="47520" rIns="47520" tIns="47520" bIns="47520">
                      <a:noAutofit/>
                    </a:bodyPr>
                    <a:p>
                      <a:pPr algn="ctr">
                        <a:lnSpc>
                          <a:spcPct val="200000"/>
                        </a:lnSpc>
                        <a:tabLst>
                          <a:tab algn="l" pos="0"/>
                        </a:tabLst>
                      </a:pPr>
                      <a:r>
                        <a:rPr b="1" lang="en" sz="1600" spc="-1" strike="noStrike">
                          <a:solidFill>
                            <a:srgbClr val="333333"/>
                          </a:solidFill>
                          <a:highlight>
                            <a:srgbClr val="f5f5f5"/>
                          </a:highlight>
                          <a:latin typeface="Merriweather"/>
                          <a:ea typeface="Merriweather"/>
                        </a:rPr>
                        <a:t>Nodes</a:t>
                      </a:r>
                      <a:endParaRPr b="0" lang="en-IN" sz="16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1" lang="en" sz="1600" spc="-1" strike="noStrike">
                          <a:solidFill>
                            <a:srgbClr val="333333"/>
                          </a:solidFill>
                          <a:highlight>
                            <a:srgbClr val="f5f5f5"/>
                          </a:highlight>
                          <a:latin typeface="Merriweather"/>
                          <a:ea typeface="Merriweather"/>
                        </a:rPr>
                        <a:t>Neighbours</a:t>
                      </a:r>
                      <a:endParaRPr b="0" lang="en-IN" sz="16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1" lang="en" sz="1600" spc="-1" strike="noStrike">
                          <a:solidFill>
                            <a:srgbClr val="333333"/>
                          </a:solidFill>
                          <a:highlight>
                            <a:srgbClr val="f5f5f5"/>
                          </a:highlight>
                          <a:latin typeface="Merriweather"/>
                          <a:ea typeface="Merriweather"/>
                        </a:rPr>
                        <a:t>Degree</a:t>
                      </a:r>
                      <a:endParaRPr b="0" lang="en-IN" sz="16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r h="513000">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Node 1</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{2, 3, 4, 5}</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4</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r h="513000">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Node 2</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{1, 4}</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2</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r h="513000">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Node 3</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{1}</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1</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r h="513000">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Node 4</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{1, 2, 5}</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3</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r h="513000">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Node 5</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{1, 4}</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c>
                  <a:txBody>
                    <a:bodyPr lIns="47520" rIns="47520" tIns="47520" bIns="47520">
                      <a:noAutofit/>
                    </a:bodyPr>
                    <a:p>
                      <a:pPr algn="ctr">
                        <a:lnSpc>
                          <a:spcPct val="200000"/>
                        </a:lnSpc>
                        <a:tabLst>
                          <a:tab algn="l" pos="0"/>
                        </a:tabLst>
                      </a:pPr>
                      <a:r>
                        <a:rPr b="0" lang="en" sz="1400" spc="-1" strike="noStrike">
                          <a:solidFill>
                            <a:srgbClr val="333333"/>
                          </a:solidFill>
                          <a:highlight>
                            <a:srgbClr val="f5f5f5"/>
                          </a:highlight>
                          <a:latin typeface="Merriweather"/>
                          <a:ea typeface="Merriweather"/>
                        </a:rPr>
                        <a:t>2</a:t>
                      </a:r>
                      <a:endParaRPr b="0" lang="en-IN" sz="1400" spc="-1" strike="noStrike">
                        <a:latin typeface="Arial"/>
                      </a:endParaRPr>
                    </a:p>
                  </a:txBody>
                  <a:tcPr marL="47520" marR="47520">
                    <a:lnL w="9360">
                      <a:solidFill>
                        <a:srgbClr val="808080"/>
                      </a:solidFill>
                    </a:lnL>
                    <a:lnR w="9360">
                      <a:solidFill>
                        <a:srgbClr val="808080"/>
                      </a:solidFill>
                    </a:lnR>
                    <a:lnT w="9360">
                      <a:solidFill>
                        <a:srgbClr val="808080"/>
                      </a:solidFill>
                    </a:lnT>
                    <a:lnB w="9360">
                      <a:solidFill>
                        <a:srgbClr val="808080"/>
                      </a:solidFill>
                    </a:lnB>
                    <a:noFill/>
                  </a:tcPr>
                </a:tc>
              </a:tr>
            </a:tbl>
          </a:graphicData>
        </a:graphic>
      </p:graphicFrame>
      <p:sp>
        <p:nvSpPr>
          <p:cNvPr id="208" name="CustomShape 5"/>
          <p:cNvSpPr/>
          <p:nvPr/>
        </p:nvSpPr>
        <p:spPr>
          <a:xfrm>
            <a:off x="268560" y="914760"/>
            <a:ext cx="84740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You can verify your answers here...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268560" y="991080"/>
            <a:ext cx="496872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Let’s move on to the next term:</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Path</a:t>
            </a:r>
            <a:r>
              <a:rPr b="0" lang="en" sz="1800" spc="-1" strike="noStrike">
                <a:solidFill>
                  <a:srgbClr val="000000"/>
                </a:solidFill>
                <a:latin typeface="Arial"/>
                <a:ea typeface="Arial"/>
              </a:rPr>
              <a:t>:</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When a series of vertices are connected by a sequence of edges between two specific nodes in a graph, the sequence is called a path.</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For example, in the given graph, {2, 1, 4, 5} indicates the path between the nodes 2 and 5, and the intermediate nodes are 1 and 4.</a:t>
            </a:r>
            <a:endParaRPr b="0" lang="en-IN" sz="1800" spc="-1" strike="noStrike">
              <a:latin typeface="Arial"/>
            </a:endParaRPr>
          </a:p>
        </p:txBody>
      </p:sp>
      <p:sp>
        <p:nvSpPr>
          <p:cNvPr id="210"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11"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12"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pic>
        <p:nvPicPr>
          <p:cNvPr id="213" name="Google Shape;300;p41" descr=""/>
          <p:cNvPicPr/>
          <p:nvPr/>
        </p:nvPicPr>
        <p:blipFill>
          <a:blip r:embed="rId2"/>
          <a:srcRect l="21675" t="13932" r="21624" b="11300"/>
          <a:stretch/>
        </p:blipFill>
        <p:spPr>
          <a:xfrm>
            <a:off x="5335920" y="1925640"/>
            <a:ext cx="3249720" cy="2410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268560" y="991080"/>
            <a:ext cx="496872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Weighted graph: </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 graph in which edges contain some weights or values is called a weighted graph.</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Example: If the nodes in the graph are considered as the cities and edges considered as the paths between them then the weights of these edges can be considered as the distance between these cities.</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215"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16"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17"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pic>
        <p:nvPicPr>
          <p:cNvPr id="218" name="Google Shape;309;p42" descr=""/>
          <p:cNvPicPr/>
          <p:nvPr/>
        </p:nvPicPr>
        <p:blipFill>
          <a:blip r:embed="rId2"/>
          <a:srcRect l="23022" t="8906" r="21620" b="7006"/>
          <a:stretch/>
        </p:blipFill>
        <p:spPr>
          <a:xfrm>
            <a:off x="5318280" y="1396800"/>
            <a:ext cx="3424320" cy="29253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268560" y="991080"/>
            <a:ext cx="496872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Unweighted graph: </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 graph in which edges contain no weight is called the Unweighted Graph.</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Example: If the edges from previous example do not have any weights assigned to them, the it becomes an unweighted graph.</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220"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21"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22"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Terminology</a:t>
            </a:r>
            <a:endParaRPr b="0" lang="en-IN" sz="2400" spc="-1" strike="noStrike">
              <a:solidFill>
                <a:srgbClr val="000000"/>
              </a:solidFill>
              <a:latin typeface="Arial"/>
            </a:endParaRPr>
          </a:p>
        </p:txBody>
      </p:sp>
      <p:pic>
        <p:nvPicPr>
          <p:cNvPr id="223" name="Google Shape;318;p43" descr=""/>
          <p:cNvPicPr/>
          <p:nvPr/>
        </p:nvPicPr>
        <p:blipFill>
          <a:blip r:embed="rId2"/>
          <a:srcRect l="13250" t="25925" r="11813" b="16711"/>
          <a:stretch/>
        </p:blipFill>
        <p:spPr>
          <a:xfrm>
            <a:off x="5291280" y="1593720"/>
            <a:ext cx="3451320" cy="27684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25"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26" name="CustomShape 3"/>
          <p:cNvSpPr/>
          <p:nvPr/>
        </p:nvSpPr>
        <p:spPr>
          <a:xfrm>
            <a:off x="389880" y="1032840"/>
            <a:ext cx="83527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We completed both the traversal techniques for the graphs and now it’s time to study the implementations.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 are three key implementations of the graph abstract data structure:</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Edge list</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Adjacency matrix</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Adjacency list</a:t>
            </a:r>
            <a:endParaRPr b="0" lang="en-IN" sz="1800" spc="-1" strike="noStrike">
              <a:latin typeface="Arial"/>
            </a:endParaRPr>
          </a:p>
          <a:p>
            <a:pPr marL="914400">
              <a:lnSpc>
                <a:spcPct val="100000"/>
              </a:lnSpc>
              <a:tabLst>
                <a:tab algn="l" pos="0"/>
              </a:tabLst>
            </a:pPr>
            <a:endParaRPr b="0" lang="en-IN" sz="1800" spc="-1" strike="noStrike">
              <a:latin typeface="Arial"/>
            </a:endParaRPr>
          </a:p>
        </p:txBody>
      </p:sp>
      <p:sp>
        <p:nvSpPr>
          <p:cNvPr id="227"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29"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30" name="CustomShape 3"/>
          <p:cNvSpPr/>
          <p:nvPr/>
        </p:nvSpPr>
        <p:spPr>
          <a:xfrm>
            <a:off x="389880" y="1032840"/>
            <a:ext cx="83527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We completed both the traversal techniques for the graphs and now it’s time to study the implementations.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 are three key implementations of the graph abstract data structure:</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Edge list</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Adjacency matrix</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Adjacency list</a:t>
            </a:r>
            <a:endParaRPr b="0" lang="en-IN" sz="1800" spc="-1" strike="noStrike">
              <a:latin typeface="Arial"/>
            </a:endParaRPr>
          </a:p>
          <a:p>
            <a:pPr marL="914400">
              <a:lnSpc>
                <a:spcPct val="100000"/>
              </a:lnSpc>
              <a:tabLst>
                <a:tab algn="l" pos="0"/>
              </a:tabLst>
            </a:pPr>
            <a:endParaRPr b="0" lang="en-IN" sz="1800" spc="-1" strike="noStrike">
              <a:latin typeface="Arial"/>
            </a:endParaRPr>
          </a:p>
        </p:txBody>
      </p:sp>
      <p:sp>
        <p:nvSpPr>
          <p:cNvPr id="231"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CustomShape 1"/>
          <p:cNvSpPr/>
          <p:nvPr/>
        </p:nvSpPr>
        <p:spPr>
          <a:xfrm>
            <a:off x="507240" y="1179360"/>
            <a:ext cx="8114040" cy="2564640"/>
          </a:xfrm>
          <a:prstGeom prst="rect">
            <a:avLst/>
          </a:prstGeom>
          <a:noFill/>
          <a:ln w="0">
            <a:noFill/>
          </a:ln>
        </p:spPr>
        <p:style>
          <a:lnRef idx="0"/>
          <a:fillRef idx="0"/>
          <a:effectRef idx="0"/>
          <a:fontRef idx="minor"/>
        </p:style>
        <p:txBody>
          <a:bodyPr tIns="91440" bIns="91440">
            <a:noAutofit/>
          </a:bodyPr>
          <a:p>
            <a:pPr marL="457200" indent="-380520">
              <a:lnSpc>
                <a:spcPct val="115000"/>
              </a:lnSpc>
              <a:buClr>
                <a:srgbClr val="000000"/>
              </a:buClr>
              <a:buFont typeface="Calibri"/>
              <a:buChar char="●"/>
            </a:pPr>
            <a:r>
              <a:rPr b="0" lang="en" sz="2400" spc="-1" strike="noStrike">
                <a:solidFill>
                  <a:srgbClr val="000000"/>
                </a:solidFill>
                <a:latin typeface="Calibri"/>
                <a:ea typeface="Calibri"/>
              </a:rPr>
              <a:t>Introduction to Graphs</a:t>
            </a:r>
            <a:endParaRPr b="0" lang="en-IN" sz="2400" spc="-1" strike="noStrike">
              <a:latin typeface="Arial"/>
            </a:endParaRPr>
          </a:p>
          <a:p>
            <a:pPr marL="457200" indent="-380520">
              <a:lnSpc>
                <a:spcPct val="115000"/>
              </a:lnSpc>
              <a:buClr>
                <a:srgbClr val="000000"/>
              </a:buClr>
              <a:buFont typeface="Calibri"/>
              <a:buChar char="●"/>
              <a:tabLst>
                <a:tab algn="l" pos="0"/>
              </a:tabLst>
            </a:pPr>
            <a:r>
              <a:rPr b="0" lang="en" sz="2400" spc="-1" strike="noStrike">
                <a:solidFill>
                  <a:srgbClr val="000000"/>
                </a:solidFill>
                <a:latin typeface="Calibri"/>
                <a:ea typeface="Calibri"/>
              </a:rPr>
              <a:t>Terminology</a:t>
            </a:r>
            <a:endParaRPr b="0" lang="en-IN" sz="2400" spc="-1" strike="noStrike">
              <a:latin typeface="Arial"/>
            </a:endParaRPr>
          </a:p>
          <a:p>
            <a:pPr marL="457200" indent="-380520">
              <a:lnSpc>
                <a:spcPct val="115000"/>
              </a:lnSpc>
              <a:buClr>
                <a:srgbClr val="000000"/>
              </a:buClr>
              <a:buFont typeface="Calibri"/>
              <a:buChar char="●"/>
              <a:tabLst>
                <a:tab algn="l" pos="0"/>
              </a:tabLst>
            </a:pPr>
            <a:r>
              <a:rPr b="0" lang="en" sz="2400" spc="-1" strike="noStrike">
                <a:solidFill>
                  <a:srgbClr val="000000"/>
                </a:solidFill>
                <a:latin typeface="Calibri"/>
                <a:ea typeface="Calibri"/>
              </a:rPr>
              <a:t>Edge List Representation</a:t>
            </a:r>
            <a:endParaRPr b="0" lang="en-IN" sz="2400" spc="-1" strike="noStrike">
              <a:latin typeface="Arial"/>
            </a:endParaRPr>
          </a:p>
          <a:p>
            <a:pPr marL="457200" indent="-380520">
              <a:lnSpc>
                <a:spcPct val="115000"/>
              </a:lnSpc>
              <a:buClr>
                <a:srgbClr val="000000"/>
              </a:buClr>
              <a:buFont typeface="Calibri"/>
              <a:buChar char="●"/>
              <a:tabLst>
                <a:tab algn="l" pos="0"/>
              </a:tabLst>
            </a:pPr>
            <a:r>
              <a:rPr b="0" lang="en" sz="2400" spc="-1" strike="noStrike">
                <a:solidFill>
                  <a:srgbClr val="000000"/>
                </a:solidFill>
                <a:latin typeface="Calibri"/>
                <a:ea typeface="Calibri"/>
              </a:rPr>
              <a:t>Adjacencey Matrix Representation</a:t>
            </a:r>
            <a:endParaRPr b="0" lang="en-IN" sz="2400" spc="-1" strike="noStrike">
              <a:latin typeface="Arial"/>
            </a:endParaRPr>
          </a:p>
          <a:p>
            <a:pPr marL="457200" indent="-380520">
              <a:lnSpc>
                <a:spcPct val="115000"/>
              </a:lnSpc>
              <a:buClr>
                <a:srgbClr val="000000"/>
              </a:buClr>
              <a:buFont typeface="Calibri"/>
              <a:buChar char="●"/>
              <a:tabLst>
                <a:tab algn="l" pos="0"/>
              </a:tabLst>
            </a:pPr>
            <a:r>
              <a:rPr b="0" lang="en" sz="2400" spc="-1" strike="noStrike">
                <a:solidFill>
                  <a:srgbClr val="000000"/>
                </a:solidFill>
                <a:latin typeface="Calibri"/>
                <a:ea typeface="Calibri"/>
              </a:rPr>
              <a:t>Adjacencey List Representation</a:t>
            </a:r>
            <a:endParaRPr b="0" lang="en-IN" sz="2400" spc="-1" strike="noStrike">
              <a:latin typeface="Arial"/>
            </a:endParaRPr>
          </a:p>
        </p:txBody>
      </p:sp>
      <p:sp>
        <p:nvSpPr>
          <p:cNvPr id="99" name="CustomShape 2"/>
          <p:cNvSpPr/>
          <p:nvPr/>
        </p:nvSpPr>
        <p:spPr>
          <a:xfrm>
            <a:off x="7611840" y="303480"/>
            <a:ext cx="909720" cy="242640"/>
          </a:xfrm>
          <a:prstGeom prst="rect">
            <a:avLst/>
          </a:prstGeom>
          <a:blipFill rotWithShape="0">
            <a:blip r:embed="rId1"/>
            <a:stretch/>
          </a:blipFill>
          <a:ln w="0">
            <a:noFill/>
          </a:ln>
        </p:spPr>
        <p:style>
          <a:lnRef idx="0"/>
          <a:fillRef idx="0"/>
          <a:effectRef idx="0"/>
          <a:fontRef idx="minor"/>
        </p:style>
      </p:sp>
      <p:sp>
        <p:nvSpPr>
          <p:cNvPr id="100" name="CustomShape 3"/>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01" name="CustomShape 4"/>
          <p:cNvSpPr/>
          <p:nvPr/>
        </p:nvSpPr>
        <p:spPr>
          <a:xfrm>
            <a:off x="507240" y="14400"/>
            <a:ext cx="2921400" cy="82116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3000" spc="-1" strike="noStrike">
                <a:solidFill>
                  <a:srgbClr val="ffffff"/>
                </a:solidFill>
                <a:latin typeface="Calibri"/>
                <a:ea typeface="Calibri"/>
              </a:rPr>
              <a:t>Today’s Agenda</a:t>
            </a:r>
            <a:endParaRPr b="0" lang="en-IN" sz="3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3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34" name="CustomShape 3"/>
          <p:cNvSpPr/>
          <p:nvPr/>
        </p:nvSpPr>
        <p:spPr>
          <a:xfrm>
            <a:off x="389880" y="1490040"/>
            <a:ext cx="46627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Let’s start with the first implementation called </a:t>
            </a:r>
            <a:r>
              <a:rPr b="1" lang="en" sz="1800" spc="-1" strike="noStrike">
                <a:solidFill>
                  <a:srgbClr val="000000"/>
                </a:solidFill>
                <a:latin typeface="Arial"/>
                <a:ea typeface="Arial"/>
              </a:rPr>
              <a:t>Edge List</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As the name suggests, edge list is a list of all the edges of the graph.</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Let’s understand it with the help of same example we have been using:</a:t>
            </a:r>
            <a:endParaRPr b="0" lang="en-IN" sz="1800" spc="-1" strike="noStrike">
              <a:latin typeface="Arial"/>
            </a:endParaRPr>
          </a:p>
        </p:txBody>
      </p:sp>
      <p:sp>
        <p:nvSpPr>
          <p:cNvPr id="23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36" name="Google Shape;125;p22_1" descr=""/>
          <p:cNvPicPr/>
          <p:nvPr/>
        </p:nvPicPr>
        <p:blipFill>
          <a:blip r:embed="rId2"/>
          <a:srcRect l="38786" t="28883" r="40056" b="36471"/>
          <a:stretch/>
        </p:blipFill>
        <p:spPr>
          <a:xfrm>
            <a:off x="5688360" y="1376280"/>
            <a:ext cx="3054240" cy="28112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38"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39" name="CustomShape 3"/>
          <p:cNvSpPr/>
          <p:nvPr/>
        </p:nvSpPr>
        <p:spPr>
          <a:xfrm>
            <a:off x="389880" y="1032840"/>
            <a:ext cx="56473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As we can see, there are these edges between:</a:t>
            </a:r>
            <a:endParaRPr b="0" lang="en-IN" sz="1800" spc="-1" strike="noStrike">
              <a:latin typeface="Arial"/>
            </a:endParaRPr>
          </a:p>
          <a:p>
            <a:pPr lvl="1" marL="914400" indent="-342720">
              <a:lnSpc>
                <a:spcPct val="100000"/>
              </a:lnSpc>
              <a:buClr>
                <a:srgbClr val="000000"/>
              </a:buClr>
              <a:buFont typeface="Arial"/>
              <a:buChar char="○"/>
            </a:pPr>
            <a:r>
              <a:rPr b="0" lang="en" sz="1800" spc="-1" strike="noStrike">
                <a:solidFill>
                  <a:srgbClr val="000000"/>
                </a:solidFill>
                <a:latin typeface="Arial"/>
                <a:ea typeface="Arial"/>
              </a:rPr>
              <a:t>1 and 2</a:t>
            </a:r>
            <a:endParaRPr b="0" lang="en-IN" sz="1800" spc="-1" strike="noStrike">
              <a:latin typeface="Arial"/>
            </a:endParaRPr>
          </a:p>
          <a:p>
            <a:pPr lvl="1" marL="914400" indent="-342720">
              <a:lnSpc>
                <a:spcPct val="100000"/>
              </a:lnSpc>
              <a:buClr>
                <a:srgbClr val="000000"/>
              </a:buClr>
              <a:buFont typeface="Arial"/>
              <a:buChar char="○"/>
            </a:pPr>
            <a:r>
              <a:rPr b="0" lang="en" sz="1800" spc="-1" strike="noStrike">
                <a:solidFill>
                  <a:srgbClr val="000000"/>
                </a:solidFill>
                <a:latin typeface="Arial"/>
                <a:ea typeface="Arial"/>
              </a:rPr>
              <a:t>1 and 4</a:t>
            </a:r>
            <a:endParaRPr b="0" lang="en-IN" sz="1800" spc="-1" strike="noStrike">
              <a:latin typeface="Arial"/>
            </a:endParaRPr>
          </a:p>
          <a:p>
            <a:pPr lvl="1" marL="914400" indent="-342720">
              <a:lnSpc>
                <a:spcPct val="100000"/>
              </a:lnSpc>
              <a:buClr>
                <a:srgbClr val="000000"/>
              </a:buClr>
              <a:buFont typeface="Arial"/>
              <a:buChar char="○"/>
            </a:pPr>
            <a:r>
              <a:rPr b="0" lang="en" sz="1800" spc="-1" strike="noStrike">
                <a:solidFill>
                  <a:srgbClr val="000000"/>
                </a:solidFill>
                <a:latin typeface="Arial"/>
                <a:ea typeface="Arial"/>
              </a:rPr>
              <a:t>3 and 4 and so on</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So all we have to do is to maintain a list of these edges. </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is done so that the edge list class would have an attribute named edges, and it’s the list of all the edges.</a:t>
            </a:r>
            <a:endParaRPr b="0" lang="en-IN" sz="1800" spc="-1" strike="noStrike">
              <a:latin typeface="Arial"/>
            </a:endParaRPr>
          </a:p>
          <a:p>
            <a:pPr marL="914400">
              <a:lnSpc>
                <a:spcPct val="100000"/>
              </a:lnSpc>
              <a:tabLst>
                <a:tab algn="l" pos="0"/>
              </a:tabLst>
            </a:pPr>
            <a:endParaRPr b="0" lang="en-IN" sz="1800" spc="-1" strike="noStrike">
              <a:latin typeface="Arial"/>
            </a:endParaRPr>
          </a:p>
        </p:txBody>
      </p:sp>
      <p:sp>
        <p:nvSpPr>
          <p:cNvPr id="24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41" name="Google Shape;134;p23_1" descr=""/>
          <p:cNvPicPr/>
          <p:nvPr/>
        </p:nvPicPr>
        <p:blipFill>
          <a:blip r:embed="rId2"/>
          <a:srcRect l="60918" t="30167" r="32840" b="36900"/>
          <a:stretch/>
        </p:blipFill>
        <p:spPr>
          <a:xfrm>
            <a:off x="6986880" y="869040"/>
            <a:ext cx="1308240" cy="38750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4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44" name="CustomShape 3"/>
          <p:cNvSpPr/>
          <p:nvPr/>
        </p:nvSpPr>
        <p:spPr>
          <a:xfrm>
            <a:off x="389880" y="1032840"/>
            <a:ext cx="56473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In this case, the edge list representation is sufficient to represent the whole graph.</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But do you remember when we talked about disconnected graphs?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Consider the same graph but with an additional node this time.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Is the edge list sufficient to implement such a graph?</a:t>
            </a:r>
            <a:endParaRPr b="0" lang="en-IN" sz="1800" spc="-1" strike="noStrike">
              <a:latin typeface="Arial"/>
            </a:endParaRPr>
          </a:p>
        </p:txBody>
      </p:sp>
      <p:sp>
        <p:nvSpPr>
          <p:cNvPr id="24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46" name="Google Shape;143;p24_1" descr=""/>
          <p:cNvPicPr/>
          <p:nvPr/>
        </p:nvPicPr>
        <p:blipFill>
          <a:blip r:embed="rId2"/>
          <a:srcRect l="38941" t="40182" r="41232" b="17205"/>
          <a:stretch/>
        </p:blipFill>
        <p:spPr>
          <a:xfrm>
            <a:off x="5879160" y="992160"/>
            <a:ext cx="2863440" cy="34588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48"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49" name="CustomShape 3"/>
          <p:cNvSpPr/>
          <p:nvPr/>
        </p:nvSpPr>
        <p:spPr>
          <a:xfrm>
            <a:off x="389880" y="1032840"/>
            <a:ext cx="56473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Since there is no edge connecting the node 6 to any other node, the edge list cannot represent this node 6 in the graph.</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is the major drawback of edge list when it comes to unconnected graphs.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But what is the solution to the problem? Can we modify our implementation to incorporate the isolated nodes as well?</a:t>
            </a:r>
            <a:endParaRPr b="0" lang="en-IN" sz="1800" spc="-1" strike="noStrike">
              <a:latin typeface="Arial"/>
            </a:endParaRPr>
          </a:p>
          <a:p>
            <a:pPr marL="457200">
              <a:lnSpc>
                <a:spcPct val="100000"/>
              </a:lnSpc>
              <a:tabLst>
                <a:tab algn="l" pos="0"/>
              </a:tabLst>
            </a:pPr>
            <a:r>
              <a:rPr b="0" lang="en" sz="1800" spc="-1" strike="noStrike">
                <a:solidFill>
                  <a:srgbClr val="000000"/>
                </a:solidFill>
                <a:latin typeface="Arial"/>
                <a:ea typeface="Arial"/>
              </a:rPr>
              <a:t>Well, let’s see...</a:t>
            </a:r>
            <a:endParaRPr b="0" lang="en-IN" sz="1800" spc="-1" strike="noStrike">
              <a:latin typeface="Arial"/>
            </a:endParaRPr>
          </a:p>
        </p:txBody>
      </p:sp>
      <p:sp>
        <p:nvSpPr>
          <p:cNvPr id="25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51" name="Google Shape;152;p25_1" descr=""/>
          <p:cNvPicPr/>
          <p:nvPr/>
        </p:nvPicPr>
        <p:blipFill>
          <a:blip r:embed="rId2"/>
          <a:srcRect l="38941" t="40182" r="41232" b="17205"/>
          <a:stretch/>
        </p:blipFill>
        <p:spPr>
          <a:xfrm>
            <a:off x="5879160" y="992160"/>
            <a:ext cx="2863440" cy="34588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5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54" name="CustomShape 3"/>
          <p:cNvSpPr/>
          <p:nvPr/>
        </p:nvSpPr>
        <p:spPr>
          <a:xfrm>
            <a:off x="313560" y="1032840"/>
            <a:ext cx="36763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The solution to this problem is achieved by using an extra data structure, a SET to store all the nodes in the graph. </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new representation of the example we have been using is shown on the right.</a:t>
            </a:r>
            <a:endParaRPr b="0" lang="en-IN" sz="1800" spc="-1" strike="noStrike">
              <a:latin typeface="Arial"/>
            </a:endParaRPr>
          </a:p>
        </p:txBody>
      </p:sp>
      <p:sp>
        <p:nvSpPr>
          <p:cNvPr id="25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56" name="Google Shape;161;p26_1" descr=""/>
          <p:cNvPicPr/>
          <p:nvPr/>
        </p:nvPicPr>
        <p:blipFill>
          <a:blip r:embed="rId2"/>
          <a:srcRect l="31434" t="21289" r="4679" b="22096"/>
          <a:stretch/>
        </p:blipFill>
        <p:spPr>
          <a:xfrm>
            <a:off x="3990600" y="1075320"/>
            <a:ext cx="4752000" cy="2367360"/>
          </a:xfrm>
          <a:prstGeom prst="rect">
            <a:avLst/>
          </a:prstGeom>
          <a:ln w="0">
            <a:noFill/>
          </a:ln>
        </p:spPr>
      </p:pic>
      <p:sp>
        <p:nvSpPr>
          <p:cNvPr id="257" name="CustomShape 5"/>
          <p:cNvSpPr/>
          <p:nvPr/>
        </p:nvSpPr>
        <p:spPr>
          <a:xfrm>
            <a:off x="313560" y="3471480"/>
            <a:ext cx="842904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So, if have to add a new isolated node now, we just add it to the LIST OF NODES and don’t update the EDGE LIST. Thus, we can represent both connected and unconnected graphs now</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59"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60" name="CustomShape 3"/>
          <p:cNvSpPr/>
          <p:nvPr/>
        </p:nvSpPr>
        <p:spPr>
          <a:xfrm>
            <a:off x="313560" y="1032840"/>
            <a:ext cx="842904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Let’s check how much you understood about the Edge List representation.</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What will be the edge list representation of the following graph?</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261"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pic>
        <p:nvPicPr>
          <p:cNvPr id="262" name="Google Shape;171;p27_1" descr=""/>
          <p:cNvPicPr/>
          <p:nvPr/>
        </p:nvPicPr>
        <p:blipFill>
          <a:blip r:embed="rId2"/>
          <a:srcRect l="27671" t="11339" r="29786" b="19784"/>
          <a:stretch/>
        </p:blipFill>
        <p:spPr>
          <a:xfrm>
            <a:off x="3289320" y="2102400"/>
            <a:ext cx="2565000" cy="279036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64"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65" name="CustomShape 3"/>
          <p:cNvSpPr/>
          <p:nvPr/>
        </p:nvSpPr>
        <p:spPr>
          <a:xfrm>
            <a:off x="313560" y="1642320"/>
            <a:ext cx="842904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Since it’s a weighted graph, we need to add another value in our edge list object.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Set of nodes: {0, 1, 2, 3, 4}</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Set of edges: {(0, 1, 9), (1, 2, 8), (3, 2, 6), (3, 0, 10), (4, 0, 7), (3, 4, 5)} </a:t>
            </a:r>
            <a:endParaRPr b="0" lang="en-IN" sz="1800" spc="-1" strike="noStrike">
              <a:latin typeface="Arial"/>
            </a:endParaRPr>
          </a:p>
          <a:p>
            <a:pPr marL="457200">
              <a:lnSpc>
                <a:spcPct val="100000"/>
              </a:lnSpc>
              <a:tabLst>
                <a:tab algn="l" pos="0"/>
              </a:tabLst>
            </a:pPr>
            <a:r>
              <a:rPr b="0" i="1" lang="en" sz="1700" spc="-1" strike="noStrike">
                <a:solidFill>
                  <a:srgbClr val="000000"/>
                </a:solidFill>
                <a:latin typeface="Arial"/>
                <a:ea typeface="Arial"/>
              </a:rPr>
              <a:t>(0, 1, 9) indicates that there is an edge between ‘0’ and ‘1’ with edge weight as 9.</a:t>
            </a:r>
            <a:endParaRPr b="0" lang="en-IN" sz="1700" spc="-1" strike="noStrike">
              <a:latin typeface="Arial"/>
            </a:endParaRPr>
          </a:p>
          <a:p>
            <a:pPr>
              <a:lnSpc>
                <a:spcPct val="100000"/>
              </a:lnSpc>
              <a:tabLst>
                <a:tab algn="l" pos="0"/>
              </a:tabLst>
            </a:pPr>
            <a:endParaRPr b="0" lang="en-IN" sz="1700" spc="-1" strike="noStrike">
              <a:latin typeface="Arial"/>
            </a:endParaRPr>
          </a:p>
        </p:txBody>
      </p:sp>
      <p:sp>
        <p:nvSpPr>
          <p:cNvPr id="266"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Edge Lists</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68"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69" name="CustomShape 3"/>
          <p:cNvSpPr/>
          <p:nvPr/>
        </p:nvSpPr>
        <p:spPr>
          <a:xfrm>
            <a:off x="313560" y="1032840"/>
            <a:ext cx="842904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Now let’s move on to the next representation of graph called the </a:t>
            </a:r>
            <a:r>
              <a:rPr b="1" lang="en" sz="1800" spc="-1" strike="noStrike">
                <a:solidFill>
                  <a:srgbClr val="000000"/>
                </a:solidFill>
                <a:latin typeface="Arial"/>
                <a:ea typeface="Arial"/>
              </a:rPr>
              <a:t>Adjacency Matrix</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As the name suggests, an adjacency matrix is a two-dimensional boolean matrix that represents a connection between nodes.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Here, the number of rows and the number of columns are the same and  equal to the number of nodes in the graph.</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Each row and each column corresponds to a particular node.</a:t>
            </a:r>
            <a:endParaRPr b="0" lang="en-IN" sz="1800" spc="-1" strike="noStrike">
              <a:latin typeface="Arial"/>
            </a:endParaRPr>
          </a:p>
        </p:txBody>
      </p:sp>
      <p:sp>
        <p:nvSpPr>
          <p:cNvPr id="27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72"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The logic to populate this matrix is that if there exists, an edge between the node I and node J then you would place a true value in the cell corresponding to the I</a:t>
            </a:r>
            <a:r>
              <a:rPr b="0" lang="en" sz="1800" spc="-1" strike="noStrike" baseline="30000">
                <a:solidFill>
                  <a:srgbClr val="000000"/>
                </a:solidFill>
                <a:latin typeface="Arial"/>
                <a:ea typeface="Arial"/>
              </a:rPr>
              <a:t>th</a:t>
            </a:r>
            <a:r>
              <a:rPr b="0" lang="en" sz="1800" spc="-1" strike="noStrike">
                <a:solidFill>
                  <a:srgbClr val="000000"/>
                </a:solidFill>
                <a:latin typeface="Arial"/>
                <a:ea typeface="Arial"/>
              </a:rPr>
              <a:t> row and J</a:t>
            </a:r>
            <a:r>
              <a:rPr b="0" lang="en" sz="1800" spc="-1" strike="noStrike" baseline="30000">
                <a:solidFill>
                  <a:srgbClr val="000000"/>
                </a:solidFill>
                <a:latin typeface="Arial"/>
                <a:ea typeface="Arial"/>
              </a:rPr>
              <a:t>th</a:t>
            </a:r>
            <a:r>
              <a:rPr b="0" lang="en" sz="1800" spc="-1" strike="noStrike">
                <a:solidFill>
                  <a:srgbClr val="000000"/>
                </a:solidFill>
                <a:latin typeface="Arial"/>
                <a:ea typeface="Arial"/>
              </a:rPr>
              <a:t> column.</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Adjacency Matrix of the graph we’ve been using in our examples will be:</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273"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74"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275" name="Google Shape;196;p30_1" descr=""/>
          <p:cNvPicPr/>
          <p:nvPr/>
        </p:nvPicPr>
        <p:blipFill>
          <a:blip r:embed="rId2"/>
          <a:srcRect l="26922" t="32534" r="32024" b="31619"/>
          <a:stretch/>
        </p:blipFill>
        <p:spPr>
          <a:xfrm>
            <a:off x="2021040" y="2434320"/>
            <a:ext cx="5040360" cy="247428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77"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The most important aspect of any algorithm is its performance characteristics, which determine how it will perform in a given situation or circumstance.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Now, we will calculate the time complexity for some operations on the adjacency matrix, specifically for the following four operations:</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getAllNodes</a:t>
            </a:r>
            <a:r>
              <a:rPr b="0" lang="en" sz="1800" spc="-1" strike="noStrike">
                <a:solidFill>
                  <a:srgbClr val="000000"/>
                </a:solidFill>
                <a:latin typeface="Arial"/>
                <a:ea typeface="Arial"/>
              </a:rPr>
              <a:t>: Get all nodes of the graph.</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addNode</a:t>
            </a:r>
            <a:r>
              <a:rPr b="0" lang="en" sz="1800" spc="-1" strike="noStrike">
                <a:solidFill>
                  <a:srgbClr val="000000"/>
                </a:solidFill>
                <a:latin typeface="Arial"/>
                <a:ea typeface="Arial"/>
              </a:rPr>
              <a:t>: Add anode to the graph.</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addEdge</a:t>
            </a:r>
            <a:r>
              <a:rPr b="0" lang="en" sz="1800" spc="-1" strike="noStrike">
                <a:solidFill>
                  <a:srgbClr val="000000"/>
                </a:solidFill>
                <a:latin typeface="Arial"/>
                <a:ea typeface="Arial"/>
              </a:rPr>
              <a:t>: add an edge between the two specified nodes.</a:t>
            </a:r>
            <a:endParaRPr b="0" lang="en-IN" sz="1800" spc="-1" strike="noStrike">
              <a:latin typeface="Arial"/>
            </a:endParaRPr>
          </a:p>
          <a:p>
            <a:pPr marL="4572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getAllNeighbours</a:t>
            </a:r>
            <a:r>
              <a:rPr b="0" lang="en" sz="1800" spc="-1" strike="noStrike">
                <a:solidFill>
                  <a:srgbClr val="000000"/>
                </a:solidFill>
                <a:latin typeface="Arial"/>
                <a:ea typeface="Arial"/>
              </a:rPr>
              <a:t>: Gets all neighbours of the specified node.</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278"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79"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0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04"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pic>
        <p:nvPicPr>
          <p:cNvPr id="105" name="Google Shape;108;p20" descr="Configurable Graph Paper | Free SVG"/>
          <p:cNvPicPr/>
          <p:nvPr/>
        </p:nvPicPr>
        <p:blipFill>
          <a:blip r:embed="rId2"/>
          <a:srcRect l="0" t="0" r="0" b="50721"/>
          <a:stretch/>
        </p:blipFill>
        <p:spPr>
          <a:xfrm>
            <a:off x="0" y="636840"/>
            <a:ext cx="9143640" cy="4506120"/>
          </a:xfrm>
          <a:prstGeom prst="rect">
            <a:avLst/>
          </a:prstGeom>
          <a:ln w="0">
            <a:noFill/>
          </a:ln>
        </p:spPr>
      </p:pic>
      <p:sp>
        <p:nvSpPr>
          <p:cNvPr id="106" name="CustomShape 4"/>
          <p:cNvSpPr/>
          <p:nvPr/>
        </p:nvSpPr>
        <p:spPr>
          <a:xfrm>
            <a:off x="470160" y="1217160"/>
            <a:ext cx="8272440" cy="85572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2300" spc="-1" strike="noStrike">
                <a:solidFill>
                  <a:srgbClr val="000000"/>
                </a:solidFill>
                <a:latin typeface="Arial"/>
                <a:ea typeface="Arial"/>
              </a:rPr>
              <a:t>Isn’t this the first image that comes to your mind when you hear the word graphs???</a:t>
            </a:r>
            <a:endParaRPr b="0" lang="en-IN" sz="2300" spc="-1" strike="noStrike">
              <a:latin typeface="Arial"/>
            </a:endParaRPr>
          </a:p>
          <a:p>
            <a:pPr>
              <a:lnSpc>
                <a:spcPct val="100000"/>
              </a:lnSpc>
              <a:tabLst>
                <a:tab algn="l" pos="0"/>
              </a:tabLst>
            </a:pPr>
            <a:endParaRPr b="0" lang="en-IN" sz="2300" spc="-1" strike="noStrike">
              <a:latin typeface="Arial"/>
            </a:endParaRPr>
          </a:p>
          <a:p>
            <a:pPr>
              <a:lnSpc>
                <a:spcPct val="100000"/>
              </a:lnSpc>
              <a:tabLst>
                <a:tab algn="l" pos="0"/>
              </a:tabLst>
            </a:pPr>
            <a:endParaRPr b="0" lang="en-IN" sz="2300" spc="-1" strike="noStrike">
              <a:latin typeface="Arial"/>
            </a:endParaRPr>
          </a:p>
          <a:p>
            <a:pPr>
              <a:lnSpc>
                <a:spcPct val="100000"/>
              </a:lnSpc>
              <a:tabLst>
                <a:tab algn="l" pos="0"/>
              </a:tabLst>
            </a:pPr>
            <a:r>
              <a:rPr b="0" lang="en" sz="2300" spc="-1" strike="noStrike">
                <a:solidFill>
                  <a:srgbClr val="000000"/>
                </a:solidFill>
                <a:latin typeface="Arial"/>
                <a:ea typeface="Arial"/>
              </a:rPr>
              <a:t>Do you think the graphs used in programming will be relatable to the graphs you used in your school life???</a:t>
            </a:r>
            <a:endParaRPr b="0" lang="en-IN" sz="2300" spc="-1" strike="noStrike">
              <a:latin typeface="Arial"/>
            </a:endParaRPr>
          </a:p>
          <a:p>
            <a:pPr>
              <a:lnSpc>
                <a:spcPct val="100000"/>
              </a:lnSpc>
              <a:tabLst>
                <a:tab algn="l" pos="0"/>
              </a:tabLst>
            </a:pPr>
            <a:endParaRPr b="0" lang="en-IN" sz="2300" spc="-1" strike="noStrike">
              <a:latin typeface="Arial"/>
            </a:endParaRPr>
          </a:p>
          <a:p>
            <a:pPr>
              <a:lnSpc>
                <a:spcPct val="100000"/>
              </a:lnSpc>
              <a:tabLst>
                <a:tab algn="l" pos="0"/>
              </a:tabLst>
            </a:pPr>
            <a:endParaRPr b="0" lang="en-IN" sz="2300" spc="-1" strike="noStrike">
              <a:latin typeface="Arial"/>
            </a:endParaRPr>
          </a:p>
          <a:p>
            <a:pPr>
              <a:lnSpc>
                <a:spcPct val="100000"/>
              </a:lnSpc>
              <a:tabLst>
                <a:tab algn="l" pos="0"/>
              </a:tabLst>
            </a:pPr>
            <a:r>
              <a:rPr b="0" lang="en" sz="2300" spc="-1" strike="noStrike">
                <a:solidFill>
                  <a:srgbClr val="000000"/>
                </a:solidFill>
                <a:latin typeface="Arial"/>
                <a:ea typeface="Arial"/>
              </a:rPr>
              <a:t>Well there’s only one way to find out...Let’s study GRAPHS!!!</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81"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getAllNodes</a:t>
            </a:r>
            <a:r>
              <a:rPr b="0" lang="en" sz="1800" spc="-1" strike="noStrike">
                <a:solidFill>
                  <a:srgbClr val="000000"/>
                </a:solidFill>
                <a:latin typeface="Arial"/>
                <a:ea typeface="Arial"/>
              </a:rPr>
              <a:t>: </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function converts a list of nodes into a set of nodes.</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Therefore, the time complexity is </a:t>
            </a:r>
            <a:r>
              <a:rPr b="1" lang="en" sz="1800" spc="-1" strike="noStrike">
                <a:solidFill>
                  <a:srgbClr val="000000"/>
                </a:solidFill>
                <a:latin typeface="Arial"/>
                <a:ea typeface="Arial"/>
              </a:rPr>
              <a:t>O(n</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addNode</a:t>
            </a:r>
            <a:r>
              <a:rPr b="0" lang="en" sz="1800" spc="-1" strike="noStrike">
                <a:solidFill>
                  <a:srgbClr val="000000"/>
                </a:solidFill>
                <a:latin typeface="Arial"/>
                <a:ea typeface="Arial"/>
              </a:rPr>
              <a:t>:</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It involves the creation of a new 2-D adjacency matrix of size n*n.</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Then, all the contents of the previous adjacency matrix have to be transferred in the new one.</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Therefore, the time complexity is the product of number of rows(n) and columns(n) i.e. </a:t>
            </a:r>
            <a:r>
              <a:rPr b="1" lang="en" sz="1800" spc="-1" strike="noStrike">
                <a:solidFill>
                  <a:srgbClr val="000000"/>
                </a:solidFill>
                <a:latin typeface="Arial"/>
                <a:ea typeface="Arial"/>
              </a:rPr>
              <a:t>O(n</a:t>
            </a:r>
            <a:r>
              <a:rPr b="1" lang="en" sz="1800" spc="-1" strike="noStrike" baseline="30000">
                <a:solidFill>
                  <a:srgbClr val="000000"/>
                </a:solidFill>
                <a:latin typeface="Arial"/>
                <a:ea typeface="Arial"/>
              </a:rPr>
              <a:t>2</a:t>
            </a:r>
            <a:r>
              <a:rPr b="1" lang="en" sz="1800" spc="-1" strike="noStrike">
                <a:solidFill>
                  <a:srgbClr val="000000"/>
                </a:solidFill>
                <a:latin typeface="Arial"/>
                <a:ea typeface="Arial"/>
              </a:rPr>
              <a:t>)</a:t>
            </a:r>
            <a:r>
              <a:rPr b="0" lang="en" sz="1800" spc="-1" strike="noStrike">
                <a:solidFill>
                  <a:srgbClr val="000000"/>
                </a:solidFill>
                <a:latin typeface="Arial"/>
                <a:ea typeface="Arial"/>
              </a:rPr>
              <a:t>.</a:t>
            </a:r>
            <a:endParaRPr b="0" lang="en-IN" sz="1800" spc="-1" strike="noStrike">
              <a:latin typeface="Arial"/>
            </a:endParaRPr>
          </a:p>
        </p:txBody>
      </p:sp>
      <p:sp>
        <p:nvSpPr>
          <p:cNvPr id="282"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83"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85" name="CustomShape 2"/>
          <p:cNvSpPr/>
          <p:nvPr/>
        </p:nvSpPr>
        <p:spPr>
          <a:xfrm>
            <a:off x="313560" y="80424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addNode</a:t>
            </a:r>
            <a:r>
              <a:rPr b="0" lang="en" sz="1800" spc="-1" strike="noStrike">
                <a:solidFill>
                  <a:srgbClr val="000000"/>
                </a:solidFill>
                <a:latin typeface="Arial"/>
                <a:ea typeface="Arial"/>
              </a:rPr>
              <a:t>: </a:t>
            </a:r>
            <a:endParaRPr b="0" lang="en-IN" sz="1800" spc="-1" strike="noStrike">
              <a:latin typeface="Arial"/>
            </a:endParaRPr>
          </a:p>
          <a:p>
            <a:pPr lvl="1" marL="914400" indent="-342720">
              <a:lnSpc>
                <a:spcPct val="100000"/>
              </a:lnSpc>
              <a:buClr>
                <a:srgbClr val="000000"/>
              </a:buClr>
              <a:buFont typeface="Arial"/>
              <a:buChar char="○"/>
            </a:pPr>
            <a:r>
              <a:rPr b="0" lang="en" sz="1800" spc="-1" strike="noStrike">
                <a:solidFill>
                  <a:srgbClr val="000000"/>
                </a:solidFill>
                <a:latin typeface="Arial"/>
                <a:ea typeface="Arial"/>
              </a:rPr>
              <a:t>Let’s say we have to insert a new node in a graph containing only two nodes which are joined.</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first step will be to create a new 3X3 matrix and copy the first two rows and columns into it and filling the last row and column with False.</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Now, depending on which nodes is the new node connected to, the corresponding entry in the matrix is made True.</a:t>
            </a:r>
            <a:endParaRPr b="0" lang="en-IN" sz="1800" spc="-1" strike="noStrike">
              <a:latin typeface="Arial"/>
            </a:endParaRPr>
          </a:p>
        </p:txBody>
      </p:sp>
      <p:sp>
        <p:nvSpPr>
          <p:cNvPr id="286"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87"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288" name="Google Shape;221;p33_1" descr=""/>
          <p:cNvPicPr/>
          <p:nvPr/>
        </p:nvPicPr>
        <p:blipFill>
          <a:blip r:embed="rId2"/>
          <a:srcRect l="23895" t="47889" r="23889" b="22859"/>
          <a:stretch/>
        </p:blipFill>
        <p:spPr>
          <a:xfrm>
            <a:off x="2215440" y="3435120"/>
            <a:ext cx="4712760" cy="14842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90"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addEdge</a:t>
            </a:r>
            <a:r>
              <a:rPr b="0" lang="en" sz="1800" spc="-1" strike="noStrike">
                <a:solidFill>
                  <a:srgbClr val="000000"/>
                </a:solidFill>
                <a:latin typeface="Arial"/>
                <a:ea typeface="Arial"/>
              </a:rPr>
              <a:t>: </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function updates the adjacency matrix value to TRUE at the row and column corresponding to the nodes between which the edge is to be added.</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updation is very fast, but finding the row and column corresponding to these nodes uses the “</a:t>
            </a:r>
            <a:r>
              <a:rPr b="0" i="1" lang="en" sz="1800" spc="-1" strike="noStrike">
                <a:solidFill>
                  <a:srgbClr val="000000"/>
                </a:solidFill>
                <a:latin typeface="Arial"/>
                <a:ea typeface="Arial"/>
              </a:rPr>
              <a:t>IndexOf’</a:t>
            </a:r>
            <a:r>
              <a:rPr b="0" lang="en" sz="1800" spc="-1" strike="noStrike">
                <a:solidFill>
                  <a:srgbClr val="000000"/>
                </a:solidFill>
                <a:latin typeface="Arial"/>
                <a:ea typeface="Arial"/>
              </a:rPr>
              <a:t>’ operation on the node list.</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worst case time complexity of “</a:t>
            </a:r>
            <a:r>
              <a:rPr b="0" i="1" lang="en" sz="1800" spc="-1" strike="noStrike">
                <a:solidFill>
                  <a:srgbClr val="000000"/>
                </a:solidFill>
                <a:latin typeface="Arial"/>
                <a:ea typeface="Arial"/>
              </a:rPr>
              <a:t>IndexOf</a:t>
            </a:r>
            <a:r>
              <a:rPr b="0" lang="en" sz="1800" spc="-1" strike="noStrike">
                <a:solidFill>
                  <a:srgbClr val="000000"/>
                </a:solidFill>
                <a:latin typeface="Arial"/>
                <a:ea typeface="Arial"/>
              </a:rPr>
              <a:t>” and hence, the entire function is </a:t>
            </a:r>
            <a:r>
              <a:rPr b="1" lang="en" sz="1800" spc="-1" strike="noStrike">
                <a:solidFill>
                  <a:srgbClr val="000000"/>
                </a:solidFill>
                <a:latin typeface="Arial"/>
                <a:ea typeface="Arial"/>
              </a:rPr>
              <a:t>O(n)</a:t>
            </a:r>
            <a:r>
              <a:rPr b="0" lang="en" sz="1800" spc="-1" strike="noStrike">
                <a:solidFill>
                  <a:srgbClr val="000000"/>
                </a:solidFill>
                <a:latin typeface="Arial"/>
                <a:ea typeface="Arial"/>
              </a:rPr>
              <a:t>.</a:t>
            </a:r>
            <a:endParaRPr b="0" lang="en-IN" sz="1800" spc="-1" strike="noStrike">
              <a:latin typeface="Arial"/>
            </a:endParaRPr>
          </a:p>
        </p:txBody>
      </p:sp>
      <p:sp>
        <p:nvSpPr>
          <p:cNvPr id="291"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92"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94"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1" lang="en" sz="1800" spc="-1" strike="noStrike">
                <a:solidFill>
                  <a:srgbClr val="000000"/>
                </a:solidFill>
                <a:latin typeface="Arial"/>
                <a:ea typeface="Arial"/>
              </a:rPr>
              <a:t>addEdge</a:t>
            </a:r>
            <a:r>
              <a:rPr b="0" lang="en" sz="1800" spc="-1" strike="noStrike">
                <a:solidFill>
                  <a:srgbClr val="000000"/>
                </a:solidFill>
                <a:latin typeface="Arial"/>
                <a:ea typeface="Arial"/>
              </a:rPr>
              <a:t>: </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For example, if an edge has to be added between nodes 1 and 2 of with indices ‘i’ and ‘j’, the entry corresponding to i</a:t>
            </a:r>
            <a:r>
              <a:rPr b="0" lang="en" sz="1800" spc="-1" strike="noStrike" baseline="30000">
                <a:solidFill>
                  <a:srgbClr val="000000"/>
                </a:solidFill>
                <a:latin typeface="Arial"/>
                <a:ea typeface="Arial"/>
              </a:rPr>
              <a:t>th</a:t>
            </a:r>
            <a:r>
              <a:rPr b="0" lang="en" sz="1800" spc="-1" strike="noStrike">
                <a:solidFill>
                  <a:srgbClr val="000000"/>
                </a:solidFill>
                <a:latin typeface="Arial"/>
                <a:ea typeface="Arial"/>
              </a:rPr>
              <a:t> row and j</a:t>
            </a:r>
            <a:r>
              <a:rPr b="0" lang="en" sz="1800" spc="-1" strike="noStrike" baseline="30000">
                <a:solidFill>
                  <a:srgbClr val="000000"/>
                </a:solidFill>
                <a:latin typeface="Arial"/>
                <a:ea typeface="Arial"/>
              </a:rPr>
              <a:t>th </a:t>
            </a:r>
            <a:r>
              <a:rPr b="0" lang="en" sz="1800" spc="-1" strike="noStrike">
                <a:solidFill>
                  <a:srgbClr val="000000"/>
                </a:solidFill>
                <a:latin typeface="Arial"/>
                <a:ea typeface="Arial"/>
              </a:rPr>
              <a:t>column is set to TRUE.</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Also, the symmetric cell of Adjacency Matrix is also set to true.</a:t>
            </a:r>
            <a:endParaRPr b="0" lang="en-IN" sz="1800" spc="-1" strike="noStrike">
              <a:latin typeface="Arial"/>
            </a:endParaRPr>
          </a:p>
        </p:txBody>
      </p:sp>
      <p:sp>
        <p:nvSpPr>
          <p:cNvPr id="295"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296"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297" name="Google Shape;238;p35_1" descr=""/>
          <p:cNvPicPr/>
          <p:nvPr/>
        </p:nvPicPr>
        <p:blipFill>
          <a:blip r:embed="rId2"/>
          <a:srcRect l="33592" t="55782" r="37214" b="25891"/>
          <a:stretch/>
        </p:blipFill>
        <p:spPr>
          <a:xfrm>
            <a:off x="1808280" y="2881440"/>
            <a:ext cx="5532120" cy="19530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299" name="CustomShape 2"/>
          <p:cNvSpPr/>
          <p:nvPr/>
        </p:nvSpPr>
        <p:spPr>
          <a:xfrm>
            <a:off x="313560" y="88020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getAllNeighbours</a:t>
            </a:r>
            <a:r>
              <a:rPr b="0" lang="en" sz="1800" spc="-1" strike="noStrike">
                <a:solidFill>
                  <a:srgbClr val="000000"/>
                </a:solidFill>
                <a:latin typeface="Arial"/>
                <a:ea typeface="Arial"/>
              </a:rPr>
              <a:t>:</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function also first finds, the row/column number of the given node using </a:t>
            </a:r>
            <a:r>
              <a:rPr b="0" i="1" lang="en" sz="1800" spc="-1" strike="noStrike">
                <a:solidFill>
                  <a:srgbClr val="000000"/>
                </a:solidFill>
                <a:latin typeface="Arial"/>
                <a:ea typeface="Arial"/>
              </a:rPr>
              <a:t>IndexOf</a:t>
            </a:r>
            <a:r>
              <a:rPr b="0" lang="en" sz="1800" spc="-1" strike="noStrike">
                <a:solidFill>
                  <a:srgbClr val="000000"/>
                </a:solidFill>
                <a:latin typeface="Arial"/>
                <a:ea typeface="Arial"/>
              </a:rPr>
              <a:t> function just like addEdge.</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In the next step, the entire row/column corresponding the node index is traversed and all the columns/rows with entry as TRUE are shown as neighbours.</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Both the </a:t>
            </a:r>
            <a:r>
              <a:rPr b="0" i="1" lang="en" sz="1800" spc="-1" strike="noStrike">
                <a:solidFill>
                  <a:srgbClr val="000000"/>
                </a:solidFill>
                <a:latin typeface="Arial"/>
                <a:ea typeface="Arial"/>
              </a:rPr>
              <a:t>IndexOf</a:t>
            </a:r>
            <a:r>
              <a:rPr b="0" lang="en" sz="1800" spc="-1" strike="noStrike">
                <a:solidFill>
                  <a:srgbClr val="000000"/>
                </a:solidFill>
                <a:latin typeface="Arial"/>
                <a:ea typeface="Arial"/>
              </a:rPr>
              <a:t> function call and the row traversal for all columns take O(n) time and hence the overall time complexity of the function is </a:t>
            </a:r>
            <a:r>
              <a:rPr b="1" lang="en" sz="1800" spc="-1" strike="noStrike">
                <a:solidFill>
                  <a:srgbClr val="000000"/>
                </a:solidFill>
                <a:latin typeface="Arial"/>
                <a:ea typeface="Arial"/>
              </a:rPr>
              <a:t>O(n)</a:t>
            </a:r>
            <a:r>
              <a:rPr b="0" lang="en" sz="1800" spc="-1" strike="noStrike">
                <a:solidFill>
                  <a:srgbClr val="000000"/>
                </a:solidFill>
                <a:latin typeface="Arial"/>
                <a:ea typeface="Arial"/>
              </a:rPr>
              <a:t> as well.</a:t>
            </a:r>
            <a:endParaRPr b="0" lang="en-IN" sz="1800" spc="-1" strike="noStrike">
              <a:latin typeface="Arial"/>
            </a:endParaRPr>
          </a:p>
        </p:txBody>
      </p:sp>
      <p:sp>
        <p:nvSpPr>
          <p:cNvPr id="300"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01"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03" name="CustomShape 2"/>
          <p:cNvSpPr/>
          <p:nvPr/>
        </p:nvSpPr>
        <p:spPr>
          <a:xfrm>
            <a:off x="313560" y="75384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If we analyse the space complexity of these functions, they contain an adjacency matrix of size n</a:t>
            </a:r>
            <a:r>
              <a:rPr b="0" lang="en" sz="1800" spc="-1" strike="noStrike" baseline="30000">
                <a:solidFill>
                  <a:srgbClr val="000000"/>
                </a:solidFill>
                <a:latin typeface="Arial"/>
                <a:ea typeface="Arial"/>
              </a:rPr>
              <a:t>2</a:t>
            </a:r>
            <a:r>
              <a:rPr b="0" lang="en" sz="1800" spc="-1" strike="noStrike">
                <a:solidFill>
                  <a:srgbClr val="000000"/>
                </a:solidFill>
                <a:latin typeface="Arial"/>
                <a:ea typeface="Arial"/>
              </a:rPr>
              <a:t> and a list of nodes of size n. Thus, the overall space complexity becomes </a:t>
            </a:r>
            <a:r>
              <a:rPr b="1" lang="en" sz="1800" spc="-1" strike="noStrike">
                <a:solidFill>
                  <a:srgbClr val="000000"/>
                </a:solidFill>
                <a:latin typeface="Arial"/>
                <a:ea typeface="Arial"/>
              </a:rPr>
              <a:t>O(n+n</a:t>
            </a:r>
            <a:r>
              <a:rPr b="1" lang="en" sz="1800" spc="-1" strike="noStrike" baseline="30000">
                <a:solidFill>
                  <a:srgbClr val="000000"/>
                </a:solidFill>
                <a:latin typeface="Arial"/>
                <a:ea typeface="Arial"/>
              </a:rPr>
              <a:t>2</a:t>
            </a:r>
            <a:r>
              <a:rPr b="1" lang="en" sz="1800" spc="-1" strike="noStrike">
                <a:solidFill>
                  <a:srgbClr val="000000"/>
                </a:solidFill>
                <a:latin typeface="Arial"/>
                <a:ea typeface="Arial"/>
              </a:rPr>
              <a:t>) = O(n</a:t>
            </a:r>
            <a:r>
              <a:rPr b="1" lang="en" sz="1800" spc="-1" strike="noStrike" baseline="30000">
                <a:solidFill>
                  <a:srgbClr val="000000"/>
                </a:solidFill>
                <a:latin typeface="Arial"/>
                <a:ea typeface="Arial"/>
              </a:rPr>
              <a:t>2</a:t>
            </a:r>
            <a:r>
              <a:rPr b="1" lang="en" sz="1800" spc="-1" strike="noStrike">
                <a:solidFill>
                  <a:srgbClr val="000000"/>
                </a:solidFill>
                <a:latin typeface="Arial"/>
                <a:ea typeface="Arial"/>
              </a:rPr>
              <a:t>)</a:t>
            </a:r>
            <a:r>
              <a:rPr b="0" lang="en" sz="1800" spc="-1" strike="noStrike">
                <a:solidFill>
                  <a:srgbClr val="000000"/>
                </a:solidFill>
                <a:latin typeface="Arial"/>
                <a:ea typeface="Arial"/>
              </a:rPr>
              <a:t>. Let’s summarize:</a:t>
            </a:r>
            <a:endParaRPr b="0" lang="en-IN" sz="1800" spc="-1" strike="noStrike">
              <a:latin typeface="Arial"/>
            </a:endParaRPr>
          </a:p>
        </p:txBody>
      </p:sp>
      <p:sp>
        <p:nvSpPr>
          <p:cNvPr id="304"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0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306" name="Google Shape;255;p37_1" descr=""/>
          <p:cNvPicPr/>
          <p:nvPr/>
        </p:nvPicPr>
        <p:blipFill>
          <a:blip r:embed="rId2"/>
          <a:srcRect l="7382" t="20335" r="6278" b="4892"/>
          <a:stretch/>
        </p:blipFill>
        <p:spPr>
          <a:xfrm>
            <a:off x="1260360" y="1801800"/>
            <a:ext cx="6622560" cy="32248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08" name="CustomShape 2"/>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On doing the comparison of space complexities of Edge List and Adjacency Matrix, we can say that:</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i="1" lang="en" sz="1800" spc="-1" strike="noStrike">
                <a:solidFill>
                  <a:srgbClr val="000000"/>
                </a:solidFill>
                <a:latin typeface="Arial"/>
                <a:ea typeface="Arial"/>
              </a:rPr>
              <a:t>Note that V represents the number of nodes/vertices and E the number of edges.</a:t>
            </a:r>
            <a:endParaRPr b="0" lang="en-IN" sz="1800" spc="-1" strike="noStrike">
              <a:latin typeface="Arial"/>
            </a:endParaRPr>
          </a:p>
        </p:txBody>
      </p:sp>
      <p:sp>
        <p:nvSpPr>
          <p:cNvPr id="309"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1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311" name="Google Shape;264;p38_1" descr=""/>
          <p:cNvPicPr/>
          <p:nvPr/>
        </p:nvPicPr>
        <p:blipFill>
          <a:blip r:embed="rId2"/>
          <a:srcRect l="52543" t="13051" r="0" b="37441"/>
          <a:stretch/>
        </p:blipFill>
        <p:spPr>
          <a:xfrm>
            <a:off x="2047680" y="1570320"/>
            <a:ext cx="5048280" cy="29606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This brings us to the concept of dense and sparse graphs.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Dense graphs</a:t>
            </a:r>
            <a:r>
              <a:rPr b="0" lang="en" sz="1800" spc="-1" strike="noStrike">
                <a:solidFill>
                  <a:srgbClr val="000000"/>
                </a:solidFill>
                <a:latin typeface="Arial"/>
                <a:ea typeface="Arial"/>
              </a:rPr>
              <a:t>: A dense graph is a graph in which the number of edges is close to the maximum possible edges for a given set of nodes.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1" lang="en" sz="1800" spc="-1" strike="noStrike">
                <a:solidFill>
                  <a:srgbClr val="000000"/>
                </a:solidFill>
                <a:latin typeface="Arial"/>
                <a:ea typeface="Arial"/>
              </a:rPr>
              <a:t>Sparse graphs</a:t>
            </a:r>
            <a:r>
              <a:rPr b="0" lang="en" sz="1800" spc="-1" strike="noStrike">
                <a:solidFill>
                  <a:srgbClr val="000000"/>
                </a:solidFill>
                <a:latin typeface="Arial"/>
                <a:ea typeface="Arial"/>
              </a:rPr>
              <a:t>: Sparse graphs are connected graphs with the minimum or a small number of edges connecting nodes. In sparse graphs, there may or may not be an edge between two nodes.</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Let’s see the examples now:</a:t>
            </a:r>
            <a:endParaRPr b="0" lang="en-IN" sz="1800" spc="-1" strike="noStrike">
              <a:latin typeface="Arial"/>
            </a:endParaRPr>
          </a:p>
        </p:txBody>
      </p:sp>
      <p:sp>
        <p:nvSpPr>
          <p:cNvPr id="313"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14"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1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Which of the above is a dense graph and which one is a scarce?</a:t>
            </a:r>
            <a:endParaRPr b="0" lang="en-IN" sz="1800" spc="-1" strike="noStrike">
              <a:latin typeface="Arial"/>
            </a:endParaRPr>
          </a:p>
        </p:txBody>
      </p:sp>
      <p:sp>
        <p:nvSpPr>
          <p:cNvPr id="317"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18"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19"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320" name="Google Shape;281;p40_1" descr=""/>
          <p:cNvPicPr/>
          <p:nvPr/>
        </p:nvPicPr>
        <p:blipFill>
          <a:blip r:embed="rId2"/>
          <a:srcRect l="28574" t="16303" r="27425" b="15990"/>
          <a:stretch/>
        </p:blipFill>
        <p:spPr>
          <a:xfrm>
            <a:off x="5211720" y="878040"/>
            <a:ext cx="2854440" cy="2425320"/>
          </a:xfrm>
          <a:prstGeom prst="rect">
            <a:avLst/>
          </a:prstGeom>
          <a:ln w="0">
            <a:noFill/>
          </a:ln>
        </p:spPr>
      </p:pic>
      <p:pic>
        <p:nvPicPr>
          <p:cNvPr id="321" name="Google Shape;282;p40_1" descr=""/>
          <p:cNvPicPr/>
          <p:nvPr/>
        </p:nvPicPr>
        <p:blipFill>
          <a:blip r:embed="rId3"/>
          <a:srcRect l="26193" t="12640" r="21785" b="12921"/>
          <a:stretch/>
        </p:blipFill>
        <p:spPr>
          <a:xfrm>
            <a:off x="1096560" y="878040"/>
            <a:ext cx="3088800" cy="24253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What will be the Adjacency Matrix representation of the following graph?</a:t>
            </a:r>
            <a:endParaRPr b="0" lang="en-IN" sz="1800" spc="-1" strike="noStrike">
              <a:latin typeface="Arial"/>
            </a:endParaRPr>
          </a:p>
        </p:txBody>
      </p:sp>
      <p:sp>
        <p:nvSpPr>
          <p:cNvPr id="323"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24"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2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326" name="Google Shape;291;p41_1" descr=""/>
          <p:cNvPicPr/>
          <p:nvPr/>
        </p:nvPicPr>
        <p:blipFill>
          <a:blip r:embed="rId2"/>
          <a:srcRect l="27891" t="8433" r="29144" b="16686"/>
          <a:stretch/>
        </p:blipFill>
        <p:spPr>
          <a:xfrm>
            <a:off x="3108240" y="1423440"/>
            <a:ext cx="2927160" cy="34279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08"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09"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10" name="CustomShape 4"/>
          <p:cNvSpPr/>
          <p:nvPr/>
        </p:nvSpPr>
        <p:spPr>
          <a:xfrm>
            <a:off x="4024440" y="1143360"/>
            <a:ext cx="471816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Here’s a map showing the Duronto train services in India as of March 2010. </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Which data structure do you think is best to represent such form of data?</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It is quite clear that using a linear data structure isn’t the best choice as it will get very complicated.</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So, do you think trees and heaps can provide a solution to this???</a:t>
            </a:r>
            <a:endParaRPr b="0" lang="en-IN" sz="1800" spc="-1" strike="noStrike">
              <a:latin typeface="Arial"/>
            </a:endParaRPr>
          </a:p>
        </p:txBody>
      </p:sp>
      <p:pic>
        <p:nvPicPr>
          <p:cNvPr id="111" name="Google Shape;118;p21" descr="File:Indian Railways Duronto map.gif - Wikimedia Commons"/>
          <p:cNvPicPr/>
          <p:nvPr/>
        </p:nvPicPr>
        <p:blipFill>
          <a:blip r:embed="rId2"/>
          <a:srcRect l="0" t="0" r="0" b="6422"/>
          <a:stretch/>
        </p:blipFill>
        <p:spPr>
          <a:xfrm>
            <a:off x="76320" y="713160"/>
            <a:ext cx="3947760" cy="434628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Refer below for your answer:</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Now, can you figure out a way to delete an edge, say from X to U?</a:t>
            </a:r>
            <a:endParaRPr b="0" lang="en-IN" sz="1800" spc="-1" strike="noStrike">
              <a:latin typeface="Arial"/>
            </a:endParaRPr>
          </a:p>
        </p:txBody>
      </p:sp>
      <p:sp>
        <p:nvSpPr>
          <p:cNvPr id="328"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29"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30"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pic>
        <p:nvPicPr>
          <p:cNvPr id="331" name="Google Shape;300;p42_1" descr=""/>
          <p:cNvPicPr/>
          <p:nvPr/>
        </p:nvPicPr>
        <p:blipFill>
          <a:blip r:embed="rId2"/>
          <a:srcRect l="16771" t="7298" r="24904" b="16204"/>
          <a:stretch/>
        </p:blipFill>
        <p:spPr>
          <a:xfrm>
            <a:off x="2396160" y="1347120"/>
            <a:ext cx="4351320" cy="28562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To delete the edge: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AutoNum type="arabicPeriod"/>
              <a:tabLst>
                <a:tab algn="l" pos="0"/>
              </a:tabLst>
            </a:pPr>
            <a:r>
              <a:rPr b="0" lang="en" sz="1800" spc="-1" strike="noStrike">
                <a:solidFill>
                  <a:srgbClr val="000000"/>
                </a:solidFill>
                <a:latin typeface="Arial"/>
                <a:ea typeface="Arial"/>
              </a:rPr>
              <a:t>You have to traverse through the vertex list and find the indexes of the X and U, here they are 3 and 0 respectively.</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If the size of the vertex list is V then this step takes linear time which is O(V) in the worst case.</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AutoNum type="arabicPeriod"/>
              <a:tabLst>
                <a:tab algn="l" pos="0"/>
              </a:tabLst>
            </a:pPr>
            <a:r>
              <a:rPr b="0" lang="en" sz="1800" spc="-1" strike="noStrike">
                <a:solidFill>
                  <a:srgbClr val="000000"/>
                </a:solidFill>
                <a:latin typeface="Arial"/>
                <a:ea typeface="Arial"/>
              </a:rPr>
              <a:t>Now set that (3,0)th cell to ‘0’.</a:t>
            </a:r>
            <a:endParaRPr b="0" lang="en-IN" sz="1800" spc="-1" strike="noStrike">
              <a:latin typeface="Arial"/>
            </a:endParaRPr>
          </a:p>
          <a:p>
            <a:pPr marL="914400">
              <a:lnSpc>
                <a:spcPct val="100000"/>
              </a:lnSpc>
              <a:tabLst>
                <a:tab algn="l" pos="0"/>
              </a:tabLst>
            </a:pP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step takes constant time</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i="1" lang="en" sz="1800" spc="-1" strike="noStrike">
                <a:solidFill>
                  <a:srgbClr val="000000"/>
                </a:solidFill>
                <a:latin typeface="Arial"/>
                <a:ea typeface="Arial"/>
              </a:rPr>
              <a:t>The total time taken to delete an edge is O(V).</a:t>
            </a:r>
            <a:endParaRPr b="0" lang="en-IN" sz="1800" spc="-1" strike="noStrike">
              <a:latin typeface="Arial"/>
            </a:endParaRPr>
          </a:p>
          <a:p>
            <a:pPr>
              <a:lnSpc>
                <a:spcPct val="100000"/>
              </a:lnSpc>
              <a:tabLst>
                <a:tab algn="l" pos="0"/>
              </a:tabLst>
            </a:pPr>
            <a:endParaRPr b="0" lang="en-IN" sz="1800" spc="-1" strike="noStrike">
              <a:latin typeface="Arial"/>
            </a:endParaRPr>
          </a:p>
        </p:txBody>
      </p:sp>
      <p:sp>
        <p:nvSpPr>
          <p:cNvPr id="333"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34"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35"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Matrix</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Now we move on to our final implementation of graph interface, </a:t>
            </a:r>
            <a:r>
              <a:rPr b="1" lang="en" sz="1800" spc="-1" strike="noStrike">
                <a:solidFill>
                  <a:srgbClr val="000000"/>
                </a:solidFill>
                <a:latin typeface="Arial"/>
                <a:ea typeface="Arial"/>
              </a:rPr>
              <a:t>Adjacency List</a:t>
            </a:r>
            <a:r>
              <a:rPr b="0" lang="en" sz="1800" spc="-1" strike="noStrike">
                <a:solidFill>
                  <a:srgbClr val="000000"/>
                </a:solidFill>
                <a:latin typeface="Arial"/>
                <a:ea typeface="Arial"/>
              </a:rPr>
              <a:t>:</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This is a list of key-value pairs or a table with each row corresponding to a node in the graph.</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key set will be all the nodes and the value for a key will be the set of all its neighbours.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As you might have guessed already, the java implementation of this representation uses a </a:t>
            </a:r>
            <a:r>
              <a:rPr b="1" lang="en" sz="1800" spc="-1" strike="noStrike">
                <a:solidFill>
                  <a:srgbClr val="000000"/>
                </a:solidFill>
                <a:latin typeface="Arial"/>
                <a:ea typeface="Arial"/>
              </a:rPr>
              <a:t>map</a:t>
            </a:r>
            <a:r>
              <a:rPr b="0" lang="en" sz="1800" spc="-1" strike="noStrike">
                <a:solidFill>
                  <a:srgbClr val="000000"/>
                </a:solidFill>
                <a:latin typeface="Arial"/>
                <a:ea typeface="Arial"/>
              </a:rPr>
              <a:t>.</a:t>
            </a:r>
            <a:endParaRPr b="0" lang="en-IN" sz="1800" spc="-1" strike="noStrike">
              <a:latin typeface="Arial"/>
            </a:endParaRPr>
          </a:p>
        </p:txBody>
      </p:sp>
      <p:sp>
        <p:nvSpPr>
          <p:cNvPr id="337"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38"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39"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List</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Let’s understand it better with the help of an example:</a:t>
            </a: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endParaRPr b="0" lang="en-IN" sz="1800" spc="-1" strike="noStrike">
              <a:latin typeface="Arial"/>
            </a:endParaRPr>
          </a:p>
          <a:p>
            <a:pPr>
              <a:lnSpc>
                <a:spcPct val="100000"/>
              </a:lnSpc>
              <a:tabLst>
                <a:tab algn="l" pos="0"/>
              </a:tabLst>
            </a:pPr>
            <a:r>
              <a:rPr b="0" lang="en" sz="1800" spc="-1" strike="noStrike">
                <a:solidFill>
                  <a:srgbClr val="000000"/>
                </a:solidFill>
                <a:latin typeface="Arial"/>
                <a:ea typeface="Arial"/>
              </a:rPr>
              <a:t>How will you add an edge, say 2-3 in this implementation???</a:t>
            </a:r>
            <a:endParaRPr b="0" lang="en-IN" sz="1800" spc="-1" strike="noStrike">
              <a:latin typeface="Arial"/>
            </a:endParaRPr>
          </a:p>
        </p:txBody>
      </p:sp>
      <p:sp>
        <p:nvSpPr>
          <p:cNvPr id="341"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42"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43"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List</a:t>
            </a:r>
            <a:endParaRPr b="0" lang="en-IN" sz="2400" spc="-1" strike="noStrike">
              <a:solidFill>
                <a:srgbClr val="000000"/>
              </a:solidFill>
              <a:latin typeface="Arial"/>
            </a:endParaRPr>
          </a:p>
        </p:txBody>
      </p:sp>
      <p:pic>
        <p:nvPicPr>
          <p:cNvPr id="344" name="Google Shape;109;p20_1" descr=""/>
          <p:cNvPicPr/>
          <p:nvPr/>
        </p:nvPicPr>
        <p:blipFill>
          <a:blip r:embed="rId2"/>
          <a:srcRect l="9687" t="18406" r="14230" b="21088"/>
          <a:stretch/>
        </p:blipFill>
        <p:spPr>
          <a:xfrm>
            <a:off x="1268280" y="1341720"/>
            <a:ext cx="6607080" cy="29541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46" name="CustomShape 2"/>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To add an edge, we need to identify the two nodes which will be connected by the edge. In our case, they will be 2 and 3.</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We need to find the first node(2) in our key set and add the second node(3) in its value set of nodes.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Similarly, we add the first node(2) in the value set of second node(3).</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What will be the time complexity of the addEdge operation in Adjacency List implementation?</a:t>
            </a:r>
            <a:endParaRPr b="0" lang="en-IN" sz="1800" spc="-1" strike="noStrike">
              <a:latin typeface="Arial"/>
            </a:endParaRPr>
          </a:p>
        </p:txBody>
      </p:sp>
      <p:sp>
        <p:nvSpPr>
          <p:cNvPr id="347"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48"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List</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50" name="CustomShape 2"/>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The following image compares performance characteristics of all the three implementations of graph:</a:t>
            </a:r>
            <a:endParaRPr b="0" lang="en-IN" sz="1800" spc="-1" strike="noStrike">
              <a:latin typeface="Arial"/>
            </a:endParaRPr>
          </a:p>
        </p:txBody>
      </p:sp>
      <p:sp>
        <p:nvSpPr>
          <p:cNvPr id="351"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52"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List</a:t>
            </a:r>
            <a:endParaRPr b="0" lang="en-IN" sz="2400" spc="-1" strike="noStrike">
              <a:solidFill>
                <a:srgbClr val="000000"/>
              </a:solidFill>
              <a:latin typeface="Arial"/>
            </a:endParaRPr>
          </a:p>
        </p:txBody>
      </p:sp>
      <p:pic>
        <p:nvPicPr>
          <p:cNvPr id="353" name="Google Shape;126;p22_1" descr=""/>
          <p:cNvPicPr/>
          <p:nvPr/>
        </p:nvPicPr>
        <p:blipFill>
          <a:blip r:embed="rId2"/>
          <a:srcRect l="1334" t="20212" r="42610" b="36880"/>
          <a:stretch/>
        </p:blipFill>
        <p:spPr>
          <a:xfrm>
            <a:off x="1231200" y="1784520"/>
            <a:ext cx="6680880" cy="28753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CustomShape 1"/>
          <p:cNvSpPr/>
          <p:nvPr/>
        </p:nvSpPr>
        <p:spPr>
          <a:xfrm>
            <a:off x="313560" y="869040"/>
            <a:ext cx="8521920" cy="7772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Further, there are a few additional points to keep in mind:</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It’s possible to improve the time performance of </a:t>
            </a:r>
            <a:r>
              <a:rPr b="0" i="1" lang="en" sz="1800" spc="-1" strike="noStrike">
                <a:solidFill>
                  <a:srgbClr val="000000"/>
                </a:solidFill>
                <a:latin typeface="Arial"/>
                <a:ea typeface="Arial"/>
              </a:rPr>
              <a:t>getAllNodes </a:t>
            </a:r>
            <a:r>
              <a:rPr b="0" lang="en" sz="1800" spc="-1" strike="noStrike">
                <a:solidFill>
                  <a:srgbClr val="000000"/>
                </a:solidFill>
                <a:latin typeface="Arial"/>
                <a:ea typeface="Arial"/>
              </a:rPr>
              <a:t>and </a:t>
            </a:r>
            <a:r>
              <a:rPr b="0" i="1" lang="en" sz="1800" spc="-1" strike="noStrike">
                <a:solidFill>
                  <a:srgbClr val="000000"/>
                </a:solidFill>
                <a:latin typeface="Arial"/>
                <a:ea typeface="Arial"/>
              </a:rPr>
              <a:t>addEdge </a:t>
            </a:r>
            <a:r>
              <a:rPr b="0" lang="en" sz="1800" spc="-1" strike="noStrike">
                <a:solidFill>
                  <a:srgbClr val="000000"/>
                </a:solidFill>
                <a:latin typeface="Arial"/>
                <a:ea typeface="Arial"/>
              </a:rPr>
              <a:t> functions in Adjacency Matrix.</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With proper implementation of the set of nodes, The O(V) or O(n) of </a:t>
            </a:r>
            <a:r>
              <a:rPr b="0" i="1" lang="en" sz="1800" spc="-1" strike="noStrike">
                <a:solidFill>
                  <a:srgbClr val="000000"/>
                </a:solidFill>
                <a:latin typeface="Arial"/>
                <a:ea typeface="Arial"/>
              </a:rPr>
              <a:t>getAllNodes</a:t>
            </a:r>
            <a:r>
              <a:rPr b="0" lang="en" sz="1800" spc="-1" strike="noStrike">
                <a:solidFill>
                  <a:srgbClr val="000000"/>
                </a:solidFill>
                <a:latin typeface="Arial"/>
                <a:ea typeface="Arial"/>
              </a:rPr>
              <a:t> will drop to O(1).</a:t>
            </a:r>
            <a:endParaRPr b="0" lang="en-IN" sz="1800" spc="-1" strike="noStrike">
              <a:latin typeface="Arial"/>
            </a:endParaRPr>
          </a:p>
          <a:p>
            <a:pPr lvl="1" marL="9144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Similarly, the performance of </a:t>
            </a:r>
            <a:r>
              <a:rPr b="0" i="1" lang="en" sz="1800" spc="-1" strike="noStrike">
                <a:solidFill>
                  <a:srgbClr val="000000"/>
                </a:solidFill>
                <a:latin typeface="Arial"/>
                <a:ea typeface="Arial"/>
              </a:rPr>
              <a:t>addEdge </a:t>
            </a:r>
            <a:r>
              <a:rPr b="0" lang="en" sz="1800" spc="-1" strike="noStrike">
                <a:solidFill>
                  <a:srgbClr val="000000"/>
                </a:solidFill>
                <a:latin typeface="Arial"/>
                <a:ea typeface="Arial"/>
              </a:rPr>
              <a:t>can be improved to O(1) as well.</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Edge Lists and Adjacency Lists are recommended for sparse graphs and Adjacency Matrices for dense graphs on the basis of space complexities.</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adjacency list can be concluded as behaving the most optimally, but, again, this depends on the requirements.</a:t>
            </a:r>
            <a:endParaRPr b="0" lang="en-IN" sz="1800" spc="-1" strike="noStrike">
              <a:latin typeface="Arial"/>
            </a:endParaRPr>
          </a:p>
        </p:txBody>
      </p:sp>
      <p:sp>
        <p:nvSpPr>
          <p:cNvPr id="355" name="CustomShape 2"/>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356" name="CustomShape 3"/>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357" name="TextShape 4"/>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Adjacency List</a:t>
            </a:r>
            <a:endParaRPr b="0" lang="en-IN"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663840" y="572040"/>
            <a:ext cx="2057040" cy="548640"/>
          </a:xfrm>
          <a:prstGeom prst="rect">
            <a:avLst/>
          </a:prstGeom>
          <a:blipFill rotWithShape="0">
            <a:blip r:embed="rId1"/>
            <a:stretch/>
          </a:blipFill>
          <a:ln w="0">
            <a:noFill/>
          </a:ln>
        </p:spPr>
        <p:style>
          <a:lnRef idx="0"/>
          <a:fillRef idx="0"/>
          <a:effectRef idx="0"/>
          <a:fontRef idx="minor"/>
        </p:style>
      </p:sp>
      <p:sp>
        <p:nvSpPr>
          <p:cNvPr id="359" name="TextShape 2"/>
          <p:cNvSpPr txBox="1"/>
          <p:nvPr/>
        </p:nvSpPr>
        <p:spPr>
          <a:xfrm>
            <a:off x="601200" y="1674720"/>
            <a:ext cx="7818840" cy="634680"/>
          </a:xfrm>
          <a:prstGeom prst="rect">
            <a:avLst/>
          </a:prstGeom>
          <a:noFill/>
          <a:ln w="0">
            <a:noFill/>
          </a:ln>
        </p:spPr>
        <p:txBody>
          <a:bodyPr lIns="0" rIns="0" tIns="12600" bIns="0">
            <a:noAutofit/>
          </a:bodyPr>
          <a:p>
            <a:pPr marL="12600" algn="ctr">
              <a:lnSpc>
                <a:spcPct val="100000"/>
              </a:lnSpc>
              <a:tabLst>
                <a:tab algn="l" pos="0"/>
              </a:tabLst>
            </a:pPr>
            <a:r>
              <a:rPr b="0" lang="en" sz="4000" spc="-1" strike="noStrike">
                <a:solidFill>
                  <a:srgbClr val="000000"/>
                </a:solidFill>
                <a:latin typeface="Trebuchet MS"/>
                <a:ea typeface="Trebuchet MS"/>
              </a:rPr>
              <a:t>Thank You!</a:t>
            </a:r>
            <a:br/>
            <a:br/>
            <a:br/>
            <a:br/>
            <a:br/>
            <a:r>
              <a:rPr b="0" lang="en" sz="1800" spc="-1" strike="noStrike">
                <a:solidFill>
                  <a:srgbClr val="000000"/>
                </a:solidFill>
                <a:latin typeface="Trebuchet MS"/>
                <a:ea typeface="Trebuchet MS"/>
              </a:rPr>
              <a:t>Happy learning!</a:t>
            </a:r>
            <a:br/>
            <a:endParaRPr b="0" lang="en-IN" sz="1800" spc="-1" strike="noStrike">
              <a:solidFill>
                <a:srgbClr val="000000"/>
              </a:solidFill>
              <a:latin typeface="Arial"/>
            </a:endParaRPr>
          </a:p>
        </p:txBody>
      </p:sp>
      <p:sp>
        <p:nvSpPr>
          <p:cNvPr id="360" name="CustomShape 3"/>
          <p:cNvSpPr/>
          <p:nvPr/>
        </p:nvSpPr>
        <p:spPr>
          <a:xfrm>
            <a:off x="7582320" y="0"/>
            <a:ext cx="1356120" cy="1577160"/>
          </a:xfrm>
          <a:prstGeom prst="rect">
            <a:avLst/>
          </a:prstGeom>
          <a:blipFill rotWithShape="0">
            <a:blip r:embed="rId2"/>
            <a:stretch/>
          </a:blipFill>
          <a:ln w="0">
            <a:noFill/>
          </a:ln>
        </p:spPr>
        <p:style>
          <a:lnRef idx="0"/>
          <a:fillRef idx="0"/>
          <a:effectRef idx="0"/>
          <a:fontRef idx="minor"/>
        </p:style>
      </p:sp>
      <p:sp>
        <p:nvSpPr>
          <p:cNvPr id="361" name="CustomShape 4"/>
          <p:cNvSpPr/>
          <p:nvPr/>
        </p:nvSpPr>
        <p:spPr>
          <a:xfrm>
            <a:off x="1413720" y="1034640"/>
            <a:ext cx="1356120" cy="238320"/>
          </a:xfrm>
          <a:prstGeom prst="rect">
            <a:avLst/>
          </a:prstGeom>
          <a:noFill/>
          <a:ln w="0">
            <a:noFill/>
          </a:ln>
        </p:spPr>
        <p:style>
          <a:lnRef idx="0"/>
          <a:fillRef idx="0"/>
          <a:effectRef idx="0"/>
          <a:fontRef idx="minor"/>
        </p:style>
        <p:txBody>
          <a:bodyPr lIns="0" rIns="0" tIns="12600" bIns="0">
            <a:noAutofit/>
          </a:bodyPr>
          <a:p>
            <a:pPr marL="12600">
              <a:lnSpc>
                <a:spcPct val="100000"/>
              </a:lnSpc>
              <a:tabLst>
                <a:tab algn="l" pos="0"/>
              </a:tabLst>
            </a:pPr>
            <a:r>
              <a:rPr b="0" i="1" lang="en" sz="1400" spc="-1" strike="noStrike">
                <a:solidFill>
                  <a:srgbClr val="000000"/>
                </a:solidFill>
                <a:latin typeface="Arial"/>
                <a:ea typeface="Arial"/>
              </a:rPr>
              <a:t>#LifeKoKaroLift</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13"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14"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15" name="CustomShape 4"/>
          <p:cNvSpPr/>
          <p:nvPr/>
        </p:nvSpPr>
        <p:spPr>
          <a:xfrm>
            <a:off x="268560" y="914760"/>
            <a:ext cx="847404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If you have noticed, despite being non-linear data structures, trees and heaps have some sort of hierarchical flow from parent nodes to children nodes, which is clearly undesirable in our problem here.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So, this brings us to our newest and one of the most versatile and used abstract data structure, </a:t>
            </a:r>
            <a:r>
              <a:rPr b="1" lang="en" sz="1800" spc="-1" strike="noStrike">
                <a:solidFill>
                  <a:srgbClr val="000000"/>
                </a:solidFill>
                <a:latin typeface="Arial"/>
                <a:ea typeface="Arial"/>
              </a:rPr>
              <a:t>GRAPH.</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Graph data structures can represent the relationship between different objects/entities. Here, the entities are called as </a:t>
            </a:r>
            <a:r>
              <a:rPr b="1" lang="en" sz="1800" spc="-1" strike="noStrike">
                <a:solidFill>
                  <a:srgbClr val="000000"/>
                </a:solidFill>
                <a:latin typeface="Arial"/>
                <a:ea typeface="Arial"/>
              </a:rPr>
              <a:t>nodes(vertices)</a:t>
            </a:r>
            <a:r>
              <a:rPr b="0" lang="en" sz="1800" spc="-1" strike="noStrike">
                <a:solidFill>
                  <a:srgbClr val="000000"/>
                </a:solidFill>
                <a:latin typeface="Arial"/>
                <a:ea typeface="Arial"/>
              </a:rPr>
              <a:t> and the relationship is called as </a:t>
            </a:r>
            <a:r>
              <a:rPr b="1" lang="en" sz="1800" spc="-1" strike="noStrike">
                <a:solidFill>
                  <a:srgbClr val="000000"/>
                </a:solidFill>
                <a:latin typeface="Arial"/>
                <a:ea typeface="Arial"/>
              </a:rPr>
              <a:t>edges(arcs)</a:t>
            </a:r>
            <a:r>
              <a:rPr b="0" lang="en" sz="1800" spc="-1" strike="noStrike">
                <a:solidFill>
                  <a:srgbClr val="000000"/>
                </a:solidFill>
                <a:latin typeface="Arial"/>
                <a:ea typeface="Arial"/>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17"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18"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19" name="CustomShape 4"/>
          <p:cNvSpPr/>
          <p:nvPr/>
        </p:nvSpPr>
        <p:spPr>
          <a:xfrm>
            <a:off x="268560" y="1296000"/>
            <a:ext cx="4552200" cy="1036440"/>
          </a:xfrm>
          <a:prstGeom prst="rect">
            <a:avLst/>
          </a:prstGeom>
          <a:noFill/>
          <a:ln w="0">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en" sz="1800" spc="-1" strike="noStrike">
                <a:solidFill>
                  <a:srgbClr val="000000"/>
                </a:solidFill>
                <a:latin typeface="Arial"/>
                <a:ea typeface="Arial"/>
              </a:rPr>
              <a:t>We can also use graphs to represent a social network</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In this example, different people are represented as nodes and the edges connecting between them represent the friendship relation.</a:t>
            </a:r>
            <a:endParaRPr b="0" lang="en-IN" sz="1800" spc="-1" strike="noStrike">
              <a:latin typeface="Arial"/>
            </a:endParaRPr>
          </a:p>
          <a:p>
            <a:pPr marL="457200">
              <a:lnSpc>
                <a:spcPct val="100000"/>
              </a:lnSpc>
              <a:tabLst>
                <a:tab algn="l" pos="0"/>
              </a:tabLst>
            </a:pPr>
            <a:r>
              <a:rPr b="0" lang="en" sz="1800" spc="-1" strike="noStrike">
                <a:solidFill>
                  <a:srgbClr val="000000"/>
                </a:solidFill>
                <a:latin typeface="Arial"/>
                <a:ea typeface="Arial"/>
              </a:rPr>
              <a:t> </a:t>
            </a: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The absence of an edge between A and C means that they are not friends </a:t>
            </a:r>
            <a:endParaRPr b="0" lang="en-IN" sz="1800" spc="-1" strike="noStrike">
              <a:latin typeface="Arial"/>
            </a:endParaRPr>
          </a:p>
          <a:p>
            <a:pPr marL="457200">
              <a:lnSpc>
                <a:spcPct val="100000"/>
              </a:lnSpc>
              <a:tabLst>
                <a:tab algn="l" pos="0"/>
              </a:tabLst>
            </a:pPr>
            <a:endParaRPr b="0" lang="en-IN" sz="1800" spc="-1" strike="noStrike">
              <a:latin typeface="Arial"/>
            </a:endParaRPr>
          </a:p>
        </p:txBody>
      </p:sp>
      <p:pic>
        <p:nvPicPr>
          <p:cNvPr id="120" name="Google Shape;135;p23" descr=""/>
          <p:cNvPicPr/>
          <p:nvPr/>
        </p:nvPicPr>
        <p:blipFill>
          <a:blip r:embed="rId2"/>
          <a:srcRect l="31692" t="33140" r="35986" b="11703"/>
          <a:stretch/>
        </p:blipFill>
        <p:spPr>
          <a:xfrm>
            <a:off x="4754160" y="973080"/>
            <a:ext cx="3988080" cy="38257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22"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23"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24" name="CustomShape 4"/>
          <p:cNvSpPr/>
          <p:nvPr/>
        </p:nvSpPr>
        <p:spPr>
          <a:xfrm>
            <a:off x="268560" y="914760"/>
            <a:ext cx="84740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The mathematical definition of graph states that:</a:t>
            </a:r>
            <a:endParaRPr b="0" lang="en-IN" sz="1800" spc="-1" strike="noStrike">
              <a:latin typeface="Arial"/>
            </a:endParaRPr>
          </a:p>
          <a:p>
            <a:pPr>
              <a:lnSpc>
                <a:spcPct val="100000"/>
              </a:lnSpc>
              <a:tabLst>
                <a:tab algn="l" pos="0"/>
              </a:tabLst>
            </a:pPr>
            <a:endParaRPr b="0" lang="en-IN" sz="1800" spc="-1" strike="noStrike">
              <a:latin typeface="Arial"/>
            </a:endParaRPr>
          </a:p>
          <a:p>
            <a:pPr marL="457200">
              <a:lnSpc>
                <a:spcPct val="100000"/>
              </a:lnSpc>
              <a:tabLst>
                <a:tab algn="l" pos="0"/>
              </a:tabLst>
            </a:pPr>
            <a:r>
              <a:rPr b="0" i="1" lang="en" sz="1800" spc="-1" strike="noStrike">
                <a:solidFill>
                  <a:srgbClr val="000000"/>
                </a:solidFill>
                <a:latin typeface="Arial"/>
                <a:ea typeface="Arial"/>
              </a:rPr>
              <a:t>G = (V, E) Here G is a graph which is a pair of two sets where:</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a:lnSpc>
                <a:spcPct val="100000"/>
              </a:lnSpc>
              <a:tabLst>
                <a:tab algn="l" pos="0"/>
              </a:tabLst>
            </a:pPr>
            <a:r>
              <a:rPr b="0" i="1" lang="en" sz="1800" spc="-1" strike="noStrike">
                <a:solidFill>
                  <a:srgbClr val="000000"/>
                </a:solidFill>
                <a:latin typeface="Arial"/>
                <a:ea typeface="Arial"/>
              </a:rPr>
              <a:t>V - It is a finite set of vertices (nodes).</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a:lnSpc>
                <a:spcPct val="100000"/>
              </a:lnSpc>
              <a:tabLst>
                <a:tab algn="l" pos="0"/>
              </a:tabLst>
            </a:pPr>
            <a:r>
              <a:rPr b="0" i="1" lang="en" sz="1800" spc="-1" strike="noStrike">
                <a:solidFill>
                  <a:srgbClr val="000000"/>
                </a:solidFill>
                <a:latin typeface="Arial"/>
                <a:ea typeface="Arial"/>
              </a:rPr>
              <a:t>E - It is a finite set of an ordered pair of the form (u, v) called an edge. The pair (u, v) indicates that there is an edge from vertex u to vertex v.</a:t>
            </a:r>
            <a:endParaRPr b="0" lang="en-IN" sz="1800" spc="-1" strike="noStrike">
              <a:latin typeface="Arial"/>
            </a:endParaRPr>
          </a:p>
          <a:p>
            <a:pPr>
              <a:lnSpc>
                <a:spcPct val="100000"/>
              </a:lnSpc>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0" y="0"/>
            <a:ext cx="9143640" cy="636480"/>
          </a:xfrm>
          <a:custGeom>
            <a:avLst/>
            <a:gdLst/>
            <a:ahLst/>
            <a:rect l="l" t="t" r="r" b="b"/>
            <a:pathLst>
              <a:path w="9144000" h="636905">
                <a:moveTo>
                  <a:pt x="0" y="0"/>
                </a:moveTo>
                <a:lnTo>
                  <a:pt x="9143981" y="0"/>
                </a:lnTo>
                <a:lnTo>
                  <a:pt x="9143981" y="636898"/>
                </a:lnTo>
                <a:lnTo>
                  <a:pt x="0" y="636898"/>
                </a:lnTo>
                <a:lnTo>
                  <a:pt x="0" y="0"/>
                </a:lnTo>
                <a:close/>
              </a:path>
            </a:pathLst>
          </a:custGeom>
          <a:solidFill>
            <a:srgbClr val="f4333f"/>
          </a:solidFill>
          <a:ln w="0">
            <a:noFill/>
          </a:ln>
        </p:spPr>
        <p:style>
          <a:lnRef idx="0"/>
          <a:fillRef idx="0"/>
          <a:effectRef idx="0"/>
          <a:fontRef idx="minor"/>
        </p:style>
      </p:sp>
      <p:sp>
        <p:nvSpPr>
          <p:cNvPr id="126" name="CustomShape 2"/>
          <p:cNvSpPr/>
          <p:nvPr/>
        </p:nvSpPr>
        <p:spPr>
          <a:xfrm>
            <a:off x="7929360" y="210240"/>
            <a:ext cx="813240" cy="216720"/>
          </a:xfrm>
          <a:prstGeom prst="rect">
            <a:avLst/>
          </a:prstGeom>
          <a:blipFill rotWithShape="0">
            <a:blip r:embed="rId1"/>
            <a:stretch/>
          </a:blipFill>
          <a:ln w="0">
            <a:noFill/>
          </a:ln>
        </p:spPr>
        <p:style>
          <a:lnRef idx="0"/>
          <a:fillRef idx="0"/>
          <a:effectRef idx="0"/>
          <a:fontRef idx="minor"/>
        </p:style>
      </p:sp>
      <p:sp>
        <p:nvSpPr>
          <p:cNvPr id="127" name="TextShape 3"/>
          <p:cNvSpPr txBox="1"/>
          <p:nvPr/>
        </p:nvSpPr>
        <p:spPr>
          <a:xfrm>
            <a:off x="389880" y="92520"/>
            <a:ext cx="6941520" cy="390960"/>
          </a:xfrm>
          <a:prstGeom prst="rect">
            <a:avLst/>
          </a:prstGeom>
          <a:noFill/>
          <a:ln w="0">
            <a:noFill/>
          </a:ln>
        </p:spPr>
        <p:txBody>
          <a:bodyPr lIns="0" rIns="0" tIns="12600" bIns="0">
            <a:noAutofit/>
          </a:bodyPr>
          <a:p>
            <a:pPr marL="12600">
              <a:lnSpc>
                <a:spcPct val="100000"/>
              </a:lnSpc>
              <a:tabLst>
                <a:tab algn="l" pos="0"/>
              </a:tabLst>
            </a:pPr>
            <a:r>
              <a:rPr b="0" lang="en" sz="2400" spc="-1" strike="noStrike">
                <a:solidFill>
                  <a:srgbClr val="ffffff"/>
                </a:solidFill>
                <a:latin typeface="Trebuchet MS"/>
                <a:ea typeface="Trebuchet MS"/>
              </a:rPr>
              <a:t>Introduction to Graphs</a:t>
            </a:r>
            <a:endParaRPr b="0" lang="en-IN" sz="2400" spc="-1" strike="noStrike">
              <a:solidFill>
                <a:srgbClr val="000000"/>
              </a:solidFill>
              <a:latin typeface="Arial"/>
            </a:endParaRPr>
          </a:p>
        </p:txBody>
      </p:sp>
      <p:sp>
        <p:nvSpPr>
          <p:cNvPr id="128" name="CustomShape 4"/>
          <p:cNvSpPr/>
          <p:nvPr/>
        </p:nvSpPr>
        <p:spPr>
          <a:xfrm>
            <a:off x="268560" y="838800"/>
            <a:ext cx="8474040" cy="1036440"/>
          </a:xfrm>
          <a:prstGeom prst="rect">
            <a:avLst/>
          </a:prstGeom>
          <a:noFill/>
          <a:ln w="0">
            <a:noFill/>
          </a:ln>
        </p:spPr>
        <p:style>
          <a:lnRef idx="0"/>
          <a:fillRef idx="0"/>
          <a:effectRef idx="0"/>
          <a:fontRef idx="minor"/>
        </p:style>
        <p:txBody>
          <a:bodyPr tIns="91440" bIns="91440">
            <a:noAutofit/>
          </a:bodyPr>
          <a:p>
            <a:pPr>
              <a:lnSpc>
                <a:spcPct val="100000"/>
              </a:lnSpc>
              <a:tabLst>
                <a:tab algn="l" pos="0"/>
              </a:tabLst>
            </a:pPr>
            <a:r>
              <a:rPr b="0" lang="en" sz="1800" spc="-1" strike="noStrike">
                <a:solidFill>
                  <a:srgbClr val="000000"/>
                </a:solidFill>
                <a:latin typeface="Arial"/>
                <a:ea typeface="Arial"/>
              </a:rPr>
              <a:t>Graphs play a critical role in the application of social networks, transportation networks, etc. Certain applications of the graph data structure are:</a:t>
            </a:r>
            <a:endParaRPr b="0" lang="en-IN" sz="1800" spc="-1" strike="noStrike">
              <a:latin typeface="Arial"/>
            </a:endParaRPr>
          </a:p>
          <a:p>
            <a:pPr>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Graphs help in finding the shortest distance between any two given locations, where nodes can be the different locations in a city and edges represent the routes available between the locations.</a:t>
            </a:r>
            <a:endParaRPr b="0" lang="en-IN" sz="1800" spc="-1" strike="noStrike">
              <a:latin typeface="Arial"/>
            </a:endParaRPr>
          </a:p>
          <a:p>
            <a:pPr marL="457200">
              <a:lnSpc>
                <a:spcPct val="100000"/>
              </a:lnSpc>
              <a:tabLst>
                <a:tab algn="l" pos="0"/>
              </a:tabLst>
            </a:pPr>
            <a:endParaRPr b="0" lang="en-IN" sz="1800" spc="-1" strike="noStrike">
              <a:latin typeface="Arial"/>
            </a:endParaRPr>
          </a:p>
          <a:p>
            <a:pPr marL="457200" indent="-342720">
              <a:lnSpc>
                <a:spcPct val="100000"/>
              </a:lnSpc>
              <a:buClr>
                <a:srgbClr val="000000"/>
              </a:buClr>
              <a:buFont typeface="Arial"/>
              <a:buChar char="●"/>
              <a:tabLst>
                <a:tab algn="l" pos="0"/>
              </a:tabLst>
            </a:pPr>
            <a:r>
              <a:rPr b="0" lang="en" sz="1800" spc="-1" strike="noStrike">
                <a:solidFill>
                  <a:srgbClr val="000000"/>
                </a:solidFill>
                <a:latin typeface="Arial"/>
                <a:ea typeface="Arial"/>
              </a:rPr>
              <a:t>Graphs help in identifying contacts on social sites and suggesting them as friends on Facebook, where the nodes can be different users and the edges represent the relationships between them.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TotalTime>
  <Application>LibreOffice/7.0.0.3$Windows_X86_64 LibreOffice_project/8061b3e9204bef6b321a21033174034a5e2ea88e</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2021-01-21T08:31:09Z</dcterms:modified>
  <cp:revision>2</cp:revision>
  <dc:subject/>
  <dc:title/>
</cp:coreProperties>
</file>